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80" r:id="rId3"/>
    <p:sldId id="295" r:id="rId4"/>
    <p:sldId id="284" r:id="rId5"/>
    <p:sldId id="259" r:id="rId6"/>
    <p:sldId id="258" r:id="rId7"/>
    <p:sldId id="261" r:id="rId8"/>
    <p:sldId id="308" r:id="rId9"/>
    <p:sldId id="294" r:id="rId10"/>
    <p:sldId id="260" r:id="rId11"/>
    <p:sldId id="306" r:id="rId12"/>
    <p:sldId id="289" r:id="rId13"/>
    <p:sldId id="290" r:id="rId14"/>
    <p:sldId id="307" r:id="rId15"/>
    <p:sldId id="297" r:id="rId16"/>
    <p:sldId id="301" r:id="rId17"/>
    <p:sldId id="263" r:id="rId18"/>
    <p:sldId id="300" r:id="rId19"/>
    <p:sldId id="267" r:id="rId20"/>
    <p:sldId id="266" r:id="rId21"/>
    <p:sldId id="270" r:id="rId22"/>
    <p:sldId id="302" r:id="rId23"/>
    <p:sldId id="272" r:id="rId24"/>
    <p:sldId id="269" r:id="rId25"/>
    <p:sldId id="277" r:id="rId26"/>
    <p:sldId id="273" r:id="rId27"/>
    <p:sldId id="304" r:id="rId28"/>
    <p:sldId id="283" r:id="rId29"/>
    <p:sldId id="274" r:id="rId30"/>
    <p:sldId id="275" r:id="rId31"/>
    <p:sldId id="278" r:id="rId32"/>
    <p:sldId id="279" r:id="rId33"/>
    <p:sldId id="282" r:id="rId34"/>
    <p:sldId id="298" r:id="rId35"/>
    <p:sldId id="2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FF"/>
    <a:srgbClr val="E9E8E9"/>
    <a:srgbClr val="CFEEF9"/>
    <a:srgbClr val="CEFDC6"/>
    <a:srgbClr val="EDF0F7"/>
    <a:srgbClr val="C8DAF8"/>
    <a:srgbClr val="FFF2CC"/>
    <a:srgbClr val="999999"/>
    <a:srgbClr val="6D9EEC"/>
    <a:srgbClr val="B5D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4"/>
    <p:restoredTop sz="81869"/>
  </p:normalViewPr>
  <p:slideViewPr>
    <p:cSldViewPr snapToGrid="0" snapToObjects="1">
      <p:cViewPr varScale="1">
        <p:scale>
          <a:sx n="182" d="100"/>
          <a:sy n="182" d="100"/>
        </p:scale>
        <p:origin x="2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penglei\Documents\istio-official-open-performanc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englei\Documents\istio-official-open-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englei\Documents\istio-official-open-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englei\Documents\istio-official-open-performanc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pPr>
            <a:r>
              <a:rPr lang="en-US" altLang="zh-CN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Istio</a:t>
            </a:r>
            <a:r>
              <a:rPr lang="en-US" altLang="zh-CN" baseline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latency</a:t>
            </a:r>
            <a:endParaRPr lang="zh-CN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6896091113610792E-2"/>
          <c:y val="0.20045150758594199"/>
          <c:w val="0.91822295650543684"/>
          <c:h val="0.7034916458613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k歌性能对比!$B$1</c:f>
              <c:strCache>
                <c:ptCount val="1"/>
                <c:pt idx="0">
                  <c:v>without-istio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k歌性能对比!$A$2:$A$6</c:f>
              <c:strCache>
                <c:ptCount val="5"/>
                <c:pt idx="0">
                  <c:v>P50</c:v>
                </c:pt>
                <c:pt idx="1">
                  <c:v>P75</c:v>
                </c:pt>
                <c:pt idx="2">
                  <c:v>P90</c:v>
                </c:pt>
                <c:pt idx="3">
                  <c:v>P95</c:v>
                </c:pt>
                <c:pt idx="4">
                  <c:v>P99</c:v>
                </c:pt>
              </c:strCache>
            </c:strRef>
          </c:cat>
          <c:val>
            <c:numRef>
              <c:f>k歌性能对比!$B$2:$B$6</c:f>
              <c:numCache>
                <c:formatCode>General</c:formatCode>
                <c:ptCount val="5"/>
                <c:pt idx="0">
                  <c:v>0.47</c:v>
                </c:pt>
                <c:pt idx="1">
                  <c:v>0.66</c:v>
                </c:pt>
                <c:pt idx="2">
                  <c:v>1.1499999999999999</c:v>
                </c:pt>
                <c:pt idx="3">
                  <c:v>1.89</c:v>
                </c:pt>
                <c:pt idx="4">
                  <c:v>5.37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B6-BF44-8A21-0B774DE24F7D}"/>
            </c:ext>
          </c:extLst>
        </c:ser>
        <c:ser>
          <c:idx val="1"/>
          <c:order val="1"/>
          <c:tx>
            <c:strRef>
              <c:f>k歌性能对比!$C$1</c:f>
              <c:strCache>
                <c:ptCount val="1"/>
                <c:pt idx="0">
                  <c:v>with-istio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k歌性能对比!$A$2:$A$6</c:f>
              <c:strCache>
                <c:ptCount val="5"/>
                <c:pt idx="0">
                  <c:v>P50</c:v>
                </c:pt>
                <c:pt idx="1">
                  <c:v>P75</c:v>
                </c:pt>
                <c:pt idx="2">
                  <c:v>P90</c:v>
                </c:pt>
                <c:pt idx="3">
                  <c:v>P95</c:v>
                </c:pt>
                <c:pt idx="4">
                  <c:v>P99</c:v>
                </c:pt>
              </c:strCache>
            </c:strRef>
          </c:cat>
          <c:val>
            <c:numRef>
              <c:f>k歌性能对比!$C$2:$C$6</c:f>
              <c:numCache>
                <c:formatCode>General</c:formatCode>
                <c:ptCount val="5"/>
                <c:pt idx="0">
                  <c:v>1.48</c:v>
                </c:pt>
                <c:pt idx="1">
                  <c:v>2.27</c:v>
                </c:pt>
                <c:pt idx="2">
                  <c:v>4.12</c:v>
                </c:pt>
                <c:pt idx="3">
                  <c:v>6.23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B6-BF44-8A21-0B774DE24F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99"/>
        <c:overlap val="-20"/>
        <c:axId val="295653055"/>
        <c:axId val="295640223"/>
      </c:barChart>
      <c:catAx>
        <c:axId val="295653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cap="none" baseline="0"/>
                  <a:t>Percentile</a:t>
                </a:r>
                <a:endParaRPr lang="zh-CN" altLang="en-US" cap="none" baseline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5640223"/>
        <c:crosses val="autoZero"/>
        <c:auto val="1"/>
        <c:lblAlgn val="ctr"/>
        <c:lblOffset val="100"/>
        <c:noMultiLvlLbl val="0"/>
      </c:catAx>
      <c:valAx>
        <c:axId val="29564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non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cap="none" baseline="0">
                    <a:latin typeface="Arial" panose="020B0604020202020204" pitchFamily="34" charset="0"/>
                    <a:cs typeface="Arial" panose="020B0604020202020204" pitchFamily="34" charset="0"/>
                  </a:rPr>
                  <a:t>Latencey(ms)</a:t>
                </a:r>
                <a:endParaRPr lang="zh-CN" altLang="en-US" cap="none" baseline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95653055"/>
        <c:crosses val="autoZero"/>
        <c:crossBetween val="between"/>
      </c:valAx>
      <c:spPr>
        <a:noFill/>
        <a:ln>
          <a:solidFill>
            <a:schemeClr val="tx1">
              <a:lumMod val="15000"/>
              <a:lumOff val="85000"/>
            </a:schemeClr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lang="zh-CN" altLang="en-US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zh-CN" altLang="en-US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r>
              <a:rPr lang="zh-CN" altLang="en-US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>
                <a:latin typeface="Arial" panose="020B0604020202020204" pitchFamily="34" charset="0"/>
                <a:cs typeface="Arial" panose="020B0604020202020204" pitchFamily="34" charset="0"/>
              </a:rPr>
              <a:t>(1K</a:t>
            </a:r>
            <a:r>
              <a:rPr lang="zh-CN" altLang="en-US" baseline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aseline="0">
                <a:latin typeface="Arial" panose="020B0604020202020204" pitchFamily="34" charset="0"/>
                <a:cs typeface="Arial" panose="020B0604020202020204" pitchFamily="34" charset="0"/>
              </a:rPr>
              <a:t>QPS)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'official released data'!$A$2:$A$7</c:f>
              <c:strCache>
                <c:ptCount val="6"/>
                <c:pt idx="0">
                  <c:v>v1.1</c:v>
                </c:pt>
                <c:pt idx="1">
                  <c:v>v1.2</c:v>
                </c:pt>
                <c:pt idx="2">
                  <c:v>v1.3</c:v>
                </c:pt>
                <c:pt idx="3">
                  <c:v>v1.4</c:v>
                </c:pt>
                <c:pt idx="4">
                  <c:v>v1.5</c:v>
                </c:pt>
                <c:pt idx="5">
                  <c:v>v1.6</c:v>
                </c:pt>
              </c:strCache>
            </c:strRef>
          </c:cat>
          <c:val>
            <c:numRef>
              <c:f>'official released data'!$C$2:$C$7</c:f>
              <c:numCache>
                <c:formatCode>General</c:formatCode>
                <c:ptCount val="6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6E-6C4A-A5EC-DD1542C283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5"/>
        <c:axId val="290239855"/>
        <c:axId val="1941989552"/>
      </c:barChart>
      <c:catAx>
        <c:axId val="2902398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200" err="1">
                    <a:latin typeface="Arial" panose="020B0604020202020204" pitchFamily="34" charset="0"/>
                    <a:cs typeface="Arial" panose="020B0604020202020204" pitchFamily="34" charset="0"/>
                  </a:rPr>
                  <a:t>Istio</a:t>
                </a:r>
                <a:r>
                  <a:rPr lang="zh-CN" altLang="en-US" sz="12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1200" baseline="0">
                    <a:latin typeface="Arial" panose="020B0604020202020204" pitchFamily="34" charset="0"/>
                    <a:cs typeface="Arial" panose="020B0604020202020204" pitchFamily="34" charset="0"/>
                  </a:rPr>
                  <a:t>Version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941989552"/>
        <c:crosses val="autoZero"/>
        <c:auto val="1"/>
        <c:lblAlgn val="ctr"/>
        <c:lblOffset val="100"/>
        <c:noMultiLvlLbl val="0"/>
      </c:catAx>
      <c:valAx>
        <c:axId val="1941989552"/>
        <c:scaling>
          <c:orientation val="minMax"/>
          <c:max val="0.7000000000000000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vCPU</a:t>
                </a:r>
                <a:endPara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0239855"/>
        <c:crosses val="autoZero"/>
        <c:crossBetween val="between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all" spc="10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Latency-P90</a:t>
            </a:r>
            <a:endParaRPr lang="zh-CN" sz="1400" b="0" cap="none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all" spc="100" normalizeH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1329841019251233E-2"/>
                  <c:y val="-2.41610738255033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D0-9F4C-8A16-4DF8C0C5D08D}"/>
                </c:ext>
              </c:extLst>
            </c:dLbl>
            <c:dLbl>
              <c:idx val="1"/>
              <c:layout>
                <c:manualLayout>
                  <c:x val="-1.9614845161753321E-2"/>
                  <c:y val="-1.61073825503355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D0-9F4C-8A16-4DF8C0C5D08D}"/>
                </c:ext>
              </c:extLst>
            </c:dLbl>
            <c:dLbl>
              <c:idx val="2"/>
              <c:layout>
                <c:manualLayout>
                  <c:x val="-1.961484516175329E-2"/>
                  <c:y val="-2.14765100671140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D0-9F4C-8A16-4DF8C0C5D08D}"/>
                </c:ext>
              </c:extLst>
            </c:dLbl>
            <c:dLbl>
              <c:idx val="3"/>
              <c:layout>
                <c:manualLayout>
                  <c:x val="-2.1280065758143115E-2"/>
                  <c:y val="-2.147651006711409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D0-9F4C-8A16-4DF8C0C5D08D}"/>
                </c:ext>
              </c:extLst>
            </c:dLbl>
            <c:dLbl>
              <c:idx val="4"/>
              <c:layout>
                <c:manualLayout>
                  <c:x val="-1.2995061615641044E-2"/>
                  <c:y val="-3.221476510067114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3D0-9F4C-8A16-4DF8C0C5D08D}"/>
                </c:ext>
              </c:extLst>
            </c:dLbl>
            <c:dLbl>
              <c:idx val="5"/>
              <c:layout>
                <c:manualLayout>
                  <c:x val="-2.4594067415144066E-2"/>
                  <c:y val="-3.4899328859060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3D0-9F4C-8A16-4DF8C0C5D0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'official released data'!$A$2:$A$7</c:f>
              <c:strCache>
                <c:ptCount val="6"/>
                <c:pt idx="0">
                  <c:v>v1.1</c:v>
                </c:pt>
                <c:pt idx="1">
                  <c:v>v1.2</c:v>
                </c:pt>
                <c:pt idx="2">
                  <c:v>v1.3</c:v>
                </c:pt>
                <c:pt idx="3">
                  <c:v>v1.4</c:v>
                </c:pt>
                <c:pt idx="4">
                  <c:v>v1.5</c:v>
                </c:pt>
                <c:pt idx="5">
                  <c:v>v1.6</c:v>
                </c:pt>
              </c:strCache>
            </c:strRef>
          </c:cat>
          <c:val>
            <c:numRef>
              <c:f>'official released data'!$B$2:$B$7</c:f>
              <c:numCache>
                <c:formatCode>General</c:formatCode>
                <c:ptCount val="6"/>
                <c:pt idx="0">
                  <c:v>8</c:v>
                </c:pt>
                <c:pt idx="1">
                  <c:v>8</c:v>
                </c:pt>
                <c:pt idx="2">
                  <c:v>7</c:v>
                </c:pt>
                <c:pt idx="3">
                  <c:v>6.3</c:v>
                </c:pt>
                <c:pt idx="4">
                  <c:v>2.8</c:v>
                </c:pt>
                <c:pt idx="5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3D0-9F4C-8A16-4DF8C0C5D08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35312383"/>
        <c:axId val="235314015"/>
      </c:lineChart>
      <c:catAx>
        <c:axId val="235312383"/>
        <c:scaling>
          <c:orientation val="minMax"/>
        </c:scaling>
        <c:delete val="0"/>
        <c:axPos val="b"/>
        <c:minorGridlines>
          <c:spPr>
            <a:ln>
              <a:solidFill>
                <a:schemeClr val="bg1">
                  <a:lumMod val="75000"/>
                  <a:alpha val="2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Istio</a:t>
                </a:r>
                <a:r>
                  <a:rPr lang="zh-CN" sz="12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version</a:t>
                </a:r>
                <a:endParaRPr lang="zh-CN" sz="12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35314015"/>
        <c:crosses val="autoZero"/>
        <c:auto val="1"/>
        <c:lblAlgn val="ctr"/>
        <c:lblOffset val="100"/>
        <c:noMultiLvlLbl val="0"/>
      </c:catAx>
      <c:valAx>
        <c:axId val="23531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Latency(</a:t>
                </a:r>
                <a:r>
                  <a:rPr lang="en-US" sz="1200" b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US" sz="12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zh-CN" sz="12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35312383"/>
        <c:crosses val="autoZero"/>
        <c:crossBetween val="between"/>
      </c:valAx>
      <c:spPr>
        <a:noFill/>
        <a:ln>
          <a:solidFill>
            <a:schemeClr val="bg1">
              <a:lumMod val="65000"/>
              <a:alpha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without-ebpf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Sheet1!$B$11:$F$11</c:f>
              <c:strCache>
                <c:ptCount val="5"/>
                <c:pt idx="0">
                  <c:v>P50</c:v>
                </c:pt>
                <c:pt idx="1">
                  <c:v>P75</c:v>
                </c:pt>
                <c:pt idx="2">
                  <c:v>P90</c:v>
                </c:pt>
                <c:pt idx="3">
                  <c:v>P95</c:v>
                </c:pt>
                <c:pt idx="4">
                  <c:v>P99</c:v>
                </c:pt>
              </c:strCache>
            </c:strRef>
          </c:cat>
          <c:val>
            <c:numRef>
              <c:f>Sheet1!$B$12:$F$12</c:f>
              <c:numCache>
                <c:formatCode>General</c:formatCode>
                <c:ptCount val="5"/>
                <c:pt idx="0">
                  <c:v>850</c:v>
                </c:pt>
                <c:pt idx="1">
                  <c:v>1020</c:v>
                </c:pt>
                <c:pt idx="2">
                  <c:v>1220</c:v>
                </c:pt>
                <c:pt idx="3">
                  <c:v>1400</c:v>
                </c:pt>
                <c:pt idx="4">
                  <c:v>2110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00-C647-A719-826A5653C0F6}"/>
            </c:ext>
          </c:extLst>
        </c:ser>
        <c:ser>
          <c:idx val="1"/>
          <c:order val="1"/>
          <c:tx>
            <c:strRef>
              <c:f>Sheet1!$A$13</c:f>
              <c:strCache>
                <c:ptCount val="1"/>
                <c:pt idx="0">
                  <c:v>with-ebpf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Sheet1!$B$11:$F$11</c:f>
              <c:strCache>
                <c:ptCount val="5"/>
                <c:pt idx="0">
                  <c:v>P50</c:v>
                </c:pt>
                <c:pt idx="1">
                  <c:v>P75</c:v>
                </c:pt>
                <c:pt idx="2">
                  <c:v>P90</c:v>
                </c:pt>
                <c:pt idx="3">
                  <c:v>P95</c:v>
                </c:pt>
                <c:pt idx="4">
                  <c:v>P99</c:v>
                </c:pt>
              </c:strCache>
            </c:strRef>
          </c:cat>
          <c:val>
            <c:numRef>
              <c:f>Sheet1!$B$13:$F$13</c:f>
              <c:numCache>
                <c:formatCode>General</c:formatCode>
                <c:ptCount val="5"/>
                <c:pt idx="0">
                  <c:v>780</c:v>
                </c:pt>
                <c:pt idx="1">
                  <c:v>930</c:v>
                </c:pt>
                <c:pt idx="2">
                  <c:v>1110</c:v>
                </c:pt>
                <c:pt idx="3">
                  <c:v>1300</c:v>
                </c:pt>
                <c:pt idx="4">
                  <c:v>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00-C647-A719-826A5653C0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5936559"/>
        <c:axId val="1435930079"/>
      </c:barChart>
      <c:catAx>
        <c:axId val="143593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35930079"/>
        <c:crosses val="autoZero"/>
        <c:auto val="1"/>
        <c:lblAlgn val="ctr"/>
        <c:lblOffset val="100"/>
        <c:noMultiLvlLbl val="0"/>
      </c:catAx>
      <c:valAx>
        <c:axId val="143593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435936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4">
          <a:lumMod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altLang="zh-CN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lang="zh-CN" altLang="en-US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Components'</a:t>
            </a:r>
            <a:r>
              <a:rPr lang="zh-CN" altLang="en-US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zh-CN" altLang="en-US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0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Usage</a:t>
            </a:r>
            <a:endParaRPr lang="zh-CN" altLang="zh-CN" sz="140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20941491688538932"/>
          <c:y val="0.921166666666666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6420166229221338E-2"/>
          <c:y val="7.3768372703412077E-2"/>
          <c:w val="0.82557174103237096"/>
          <c:h val="0.8255717410323709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21-054B-93D4-7F409B7D0F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221-054B-93D4-7F409B7D0F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221-054B-93D4-7F409B7D0F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221-054B-93D4-7F409B7D0F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221-054B-93D4-7F409B7D0FA6}"/>
              </c:ext>
            </c:extLst>
          </c:dPt>
          <c:dLbls>
            <c:dLbl>
              <c:idx val="0"/>
              <c:layout>
                <c:manualLayout>
                  <c:x val="-9.680928158316493E-2"/>
                  <c:y val="0.1366928418688808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221-054B-93D4-7F409B7D0FA6}"/>
                </c:ext>
              </c:extLst>
            </c:dLbl>
            <c:dLbl>
              <c:idx val="1"/>
              <c:layout>
                <c:manualLayout>
                  <c:x val="-0.11455993000874891"/>
                  <c:y val="8.9982720909886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221-054B-93D4-7F409B7D0FA6}"/>
                </c:ext>
              </c:extLst>
            </c:dLbl>
            <c:dLbl>
              <c:idx val="2"/>
              <c:layout>
                <c:manualLayout>
                  <c:x val="-0.16534995625546806"/>
                  <c:y val="-7.51533245844270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altLang="zh-CN" sz="12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core</a:t>
                    </a:r>
                    <a:r>
                      <a:rPr lang="en-US" altLang="zh-CN" sz="1200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5ABDD5E5-D2D2-FE4D-A0E3-D38B01A94F9E}" type="PERCENTAGE">
                      <a:rPr lang="en-US" altLang="zh-CN" sz="1200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2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[百分比]</a:t>
                    </a:fld>
                    <a:endParaRPr lang="en-US" altLang="zh-CN" sz="1200" baseline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221-054B-93D4-7F409B7D0FA6}"/>
                </c:ext>
              </c:extLst>
            </c:dLbl>
            <c:dLbl>
              <c:idx val="3"/>
              <c:layout>
                <c:manualLayout>
                  <c:x val="0.16790802712160979"/>
                  <c:y val="-0.161521544181977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249999999999998"/>
                      <c:h val="0.150749999999999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B221-054B-93D4-7F409B7D0FA6}"/>
                </c:ext>
              </c:extLst>
            </c:dLbl>
            <c:dLbl>
              <c:idx val="4"/>
              <c:layout>
                <c:manualLayout>
                  <c:x val="0.12320297462817148"/>
                  <c:y val="9.89313210848643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221-054B-93D4-7F409B7D0F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'istio-1.3 envoy CPU消耗分布'!$A$1:$A$5</c:f>
              <c:strCache>
                <c:ptCount val="5"/>
                <c:pt idx="0">
                  <c:v>write</c:v>
                </c:pt>
                <c:pt idx="1">
                  <c:v>read</c:v>
                </c:pt>
                <c:pt idx="2">
                  <c:v>others</c:v>
                </c:pt>
                <c:pt idx="3">
                  <c:v>internal stats</c:v>
                </c:pt>
                <c:pt idx="4">
                  <c:v>mixer</c:v>
                </c:pt>
              </c:strCache>
            </c:strRef>
          </c:cat>
          <c:val>
            <c:numRef>
              <c:f>'istio-1.3 envoy CPU消耗分布'!$B$1:$B$5</c:f>
              <c:numCache>
                <c:formatCode>General</c:formatCode>
                <c:ptCount val="5"/>
                <c:pt idx="0">
                  <c:v>12</c:v>
                </c:pt>
                <c:pt idx="1">
                  <c:v>5</c:v>
                </c:pt>
                <c:pt idx="2">
                  <c:v>38</c:v>
                </c:pt>
                <c:pt idx="3">
                  <c:v>15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221-054B-93D4-7F409B7D0FA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defRPr sz="900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00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16T06:19:47.271" idx="2">
    <p:pos x="10" y="10"/>
    <p:text>截图里Latency拼错了。有警示线截图前删掉。横坐标有中文
</p:text>
    <p:extLst>
      <p:ext uri="{C676402C-5697-4E1C-873F-D02D1690AC5C}">
        <p15:threadingInfo xmlns:p15="http://schemas.microsoft.com/office/powerpoint/2012/main" timeZoneBias="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5T12:51:0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7D714-1892-3143-9706-72C1208E6024}" type="datetimeFigureOut">
              <a:rPr kumimoji="1" lang="zh-CN" altLang="en-US" smtClean="0"/>
              <a:t>2020/8/19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49114-6568-E045-8727-2859F6DC75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876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1182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48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86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2014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45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8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109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163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0016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28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56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297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sz="1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963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0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38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279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440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00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462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006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438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714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23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322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355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55568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34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273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14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096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90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19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96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9082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49114-6568-E045-8727-2859F6DC75C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0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5E75BE9-EB9C-4A41-A4EC-4BC807EC4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3E8B-D8C4-3D42-B883-BFD9749AE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183" y="1093693"/>
            <a:ext cx="9886122" cy="39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74A7CE2-8897-A045-AFD2-BCC6899D2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4D8-E0C7-4443-955C-37B5C1F74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0697" y="102508"/>
            <a:ext cx="3917358" cy="15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7677F5B-459E-6B4D-8EAB-094BBF738E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05C4A-9997-7344-90DE-D9F76C7284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429" y="35169"/>
            <a:ext cx="2554806" cy="10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arfofsilver.tumblr.com/post/17807446187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MGEuVD9p5iNbzxzgT4p2PXpxg1MjfSbpbJdw6g6Q_Y/edit#slide=id.g62354edd18_1_319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microservices/what-is-a-service-mes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stio.io/latest/docs/concepts/what-is-istio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388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</a:t>
            </a:r>
            <a:r>
              <a:rPr lang="zh-CN" alt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zh-CN" alt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(@penglei) - Tencent</a:t>
            </a:r>
          </a:p>
          <a:p>
            <a:r>
              <a:rPr lang="en-US" altLang="zh-CN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Lingpeng Chen</a:t>
            </a:r>
            <a:r>
              <a:rPr lang="zh-CN" alt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(@ChenLingPeng) - Tencent</a:t>
            </a:r>
          </a:p>
          <a:p>
            <a:endParaRPr lang="en-US" altLang="zh-CN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39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Dive into Service Mesh Data Plane Performance and Tuning</a:t>
            </a:r>
          </a:p>
        </p:txBody>
      </p:sp>
      <p:pic>
        <p:nvPicPr>
          <p:cNvPr id="3" name="图片 2" descr="图片包含 游戏机, 画, 灯光&#10;&#10;描述已自动生成">
            <a:extLst>
              <a:ext uri="{FF2B5EF4-FFF2-40B4-BE49-F238E27FC236}">
                <a16:creationId xmlns:a16="http://schemas.microsoft.com/office/drawing/2014/main" id="{B8BAE9C4-7634-6D4F-9DC5-071587CA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12" y="5916943"/>
            <a:ext cx="5135361" cy="7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What is </a:t>
            </a:r>
            <a:r>
              <a:rPr lang="en-US" b="1" err="1">
                <a:solidFill>
                  <a:schemeClr val="bg1"/>
                </a:solidFill>
                <a:latin typeface="Arial"/>
                <a:cs typeface="Arial"/>
              </a:rPr>
              <a:t>eBPF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?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61EC4A7-88D2-C94D-9BA3-329368E354D0}"/>
              </a:ext>
            </a:extLst>
          </p:cNvPr>
          <p:cNvSpPr txBox="1"/>
          <p:nvPr/>
        </p:nvSpPr>
        <p:spPr>
          <a:xfrm>
            <a:off x="595607" y="2270967"/>
            <a:ext cx="5133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In-kernel virtual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kumimoji="1"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user code in kernel space safety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Tracing,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Sockhash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Store sock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SK_MSG prog attach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Kernel proxy</a:t>
            </a:r>
          </a:p>
          <a:p>
            <a:pPr lvl="1"/>
            <a:endParaRPr kumimoji="1"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FA2DAC-2ABB-FA4B-A38F-966041D1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12" y="2083475"/>
            <a:ext cx="5899097" cy="36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6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How does </a:t>
            </a:r>
            <a:r>
              <a:rPr lang="en-US" b="1" err="1">
                <a:solidFill>
                  <a:schemeClr val="bg1"/>
                </a:solidFill>
                <a:latin typeface="Arial"/>
                <a:cs typeface="Arial"/>
              </a:rPr>
              <a:t>eBPF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 Help?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AA3014-1E88-244C-B108-5F29C1E2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1" y="1630182"/>
            <a:ext cx="5217459" cy="23368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F7AAAB-0CFF-BA48-AD41-BAFB611B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2" y="4114872"/>
            <a:ext cx="5222249" cy="238765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A2F14B6-E250-1344-A19E-43B8AD311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9791"/>
              </p:ext>
            </p:extLst>
          </p:nvPr>
        </p:nvGraphicFramePr>
        <p:xfrm>
          <a:off x="7452115" y="2504008"/>
          <a:ext cx="44480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028">
                  <a:extLst>
                    <a:ext uri="{9D8B030D-6E8A-4147-A177-3AD203B41FA5}">
                      <a16:colId xmlns:a16="http://schemas.microsoft.com/office/drawing/2014/main" val="3944262614"/>
                    </a:ext>
                  </a:extLst>
                </a:gridCol>
                <a:gridCol w="2224028">
                  <a:extLst>
                    <a:ext uri="{9D8B030D-6E8A-4147-A177-3AD203B41FA5}">
                      <a16:colId xmlns:a16="http://schemas.microsoft.com/office/drawing/2014/main" val="3023785869"/>
                    </a:ext>
                  </a:extLst>
                </a:gridCol>
              </a:tblGrid>
              <a:tr h="346159">
                <a:tc>
                  <a:txBody>
                    <a:bodyPr/>
                    <a:lstStyle/>
                    <a:p>
                      <a:r>
                        <a:rPr lang="en-US" altLang="zh-CN"/>
                        <a:t>key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sock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32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127.0.0.1:38446</a:t>
                      </a:r>
                    </a:p>
                    <a:p>
                      <a:r>
                        <a:rPr lang="en-US" altLang="zh-CN"/>
                        <a:t>127.0.0.1:8080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envoy_sock1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127.0.0.1:8080</a:t>
                      </a:r>
                      <a:endParaRPr lang="zh-CN" altLang="en-US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127.0.0.1:38446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service_sock1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podip:36886</a:t>
                      </a:r>
                    </a:p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127.0.0.1:15001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service_sock2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67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127.0.0.1:15001</a:t>
                      </a:r>
                    </a:p>
                    <a:p>
                      <a:r>
                        <a:rPr lang="en-US" altLang="zh-CN"/>
                        <a:t>podip:36886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envoy_sock2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63829"/>
                  </a:ext>
                </a:extLst>
              </a:tr>
            </a:tbl>
          </a:graphicData>
        </a:graphic>
      </p:graphicFrame>
      <p:sp>
        <p:nvSpPr>
          <p:cNvPr id="16" name="左大括号 15">
            <a:extLst>
              <a:ext uri="{FF2B5EF4-FFF2-40B4-BE49-F238E27FC236}">
                <a16:creationId xmlns:a16="http://schemas.microsoft.com/office/drawing/2014/main" id="{9C83C618-1F2E-6B42-9584-70A5D95D28B6}"/>
              </a:ext>
            </a:extLst>
          </p:cNvPr>
          <p:cNvSpPr/>
          <p:nvPr/>
        </p:nvSpPr>
        <p:spPr>
          <a:xfrm>
            <a:off x="7176836" y="3050827"/>
            <a:ext cx="283535" cy="94198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FB6AFB50-679D-F14B-9EC9-F453C9DD75A8}"/>
              </a:ext>
            </a:extLst>
          </p:cNvPr>
          <p:cNvSpPr/>
          <p:nvPr/>
        </p:nvSpPr>
        <p:spPr>
          <a:xfrm>
            <a:off x="7176836" y="4333527"/>
            <a:ext cx="283535" cy="94198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A844BF-5826-3342-A967-1B035C96CDBD}"/>
              </a:ext>
            </a:extLst>
          </p:cNvPr>
          <p:cNvSpPr txBox="1"/>
          <p:nvPr/>
        </p:nvSpPr>
        <p:spPr>
          <a:xfrm>
            <a:off x="6117169" y="3198651"/>
            <a:ext cx="1273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ingress side</a:t>
            </a:r>
          </a:p>
          <a:p>
            <a:r>
              <a:rPr kumimoji="1" lang="en-US" altLang="zh-CN"/>
              <a:t>sock pair</a:t>
            </a:r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E8540E-A254-354B-9713-46306EB4D207}"/>
              </a:ext>
            </a:extLst>
          </p:cNvPr>
          <p:cNvSpPr txBox="1"/>
          <p:nvPr/>
        </p:nvSpPr>
        <p:spPr>
          <a:xfrm>
            <a:off x="6096000" y="4481351"/>
            <a:ext cx="121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egress side</a:t>
            </a:r>
          </a:p>
          <a:p>
            <a:r>
              <a:rPr kumimoji="1" lang="en-US" altLang="zh-CN"/>
              <a:t>sock pair</a:t>
            </a:r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CF010B-3416-2543-98F7-B2890DDE1F17}"/>
              </a:ext>
            </a:extLst>
          </p:cNvPr>
          <p:cNvSpPr txBox="1"/>
          <p:nvPr/>
        </p:nvSpPr>
        <p:spPr>
          <a:xfrm>
            <a:off x="7452115" y="2017738"/>
            <a:ext cx="120700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 err="1">
                <a:ea typeface="等线"/>
              </a:rPr>
              <a:t>Sockhash</a:t>
            </a:r>
            <a:endParaRPr kumimoji="1" lang="zh-CN" altLang="en-US" err="1"/>
          </a:p>
        </p:txBody>
      </p:sp>
    </p:spTree>
    <p:extLst>
      <p:ext uri="{BB962C8B-B14F-4D97-AF65-F5344CB8AC3E}">
        <p14:creationId xmlns:p14="http://schemas.microsoft.com/office/powerpoint/2010/main" val="37544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Acceleration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eBPF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8874C-6140-644C-BEFA-313964D08D69}"/>
              </a:ext>
            </a:extLst>
          </p:cNvPr>
          <p:cNvSpPr txBox="1"/>
          <p:nvPr/>
        </p:nvSpPr>
        <p:spPr>
          <a:xfrm>
            <a:off x="673348" y="1920336"/>
            <a:ext cx="3063659" cy="87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Run as </a:t>
            </a:r>
            <a:r>
              <a:rPr lang="en-US" dirty="0" err="1">
                <a:latin typeface="Arial"/>
                <a:cs typeface="Arial"/>
              </a:rPr>
              <a:t>DaemonSet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Decouple with CNI plugin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EE5447-3B72-B144-9697-E76A8A3CEE51}"/>
              </a:ext>
            </a:extLst>
          </p:cNvPr>
          <p:cNvGrpSpPr/>
          <p:nvPr/>
        </p:nvGrpSpPr>
        <p:grpSpPr>
          <a:xfrm>
            <a:off x="4757604" y="3603931"/>
            <a:ext cx="6195371" cy="3254067"/>
            <a:chOff x="4069556" y="2048189"/>
            <a:chExt cx="7813240" cy="4103838"/>
          </a:xfrm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F260F2F9-6718-6C44-8961-96E0A64B3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5370" b="4157"/>
            <a:stretch/>
          </p:blipFill>
          <p:spPr>
            <a:xfrm>
              <a:off x="4069556" y="2048189"/>
              <a:ext cx="7813240" cy="4103838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9085022-397C-914B-B71A-3BEB019E50F7}"/>
                </a:ext>
              </a:extLst>
            </p:cNvPr>
            <p:cNvSpPr/>
            <p:nvPr/>
          </p:nvSpPr>
          <p:spPr>
            <a:xfrm>
              <a:off x="4669420" y="3920798"/>
              <a:ext cx="1954779" cy="1735768"/>
            </a:xfrm>
            <a:prstGeom prst="rect">
              <a:avLst/>
            </a:prstGeom>
            <a:solidFill>
              <a:srgbClr val="EB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B94A8E4-798C-DF4B-B213-CF549D5C4CFF}"/>
                </a:ext>
              </a:extLst>
            </p:cNvPr>
            <p:cNvSpPr/>
            <p:nvPr/>
          </p:nvSpPr>
          <p:spPr>
            <a:xfrm>
              <a:off x="9343465" y="3921028"/>
              <a:ext cx="1954779" cy="1735768"/>
            </a:xfrm>
            <a:prstGeom prst="rect">
              <a:avLst/>
            </a:prstGeom>
            <a:solidFill>
              <a:srgbClr val="EB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89EAAE1B-5508-C44F-ACB2-D27AA8888CC2}"/>
                </a:ext>
              </a:extLst>
            </p:cNvPr>
            <p:cNvSpPr/>
            <p:nvPr/>
          </p:nvSpPr>
          <p:spPr>
            <a:xfrm>
              <a:off x="4763975" y="3909070"/>
              <a:ext cx="1770909" cy="3155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eBPF plugin</a:t>
              </a:r>
              <a:endParaRPr kumimoji="1" lang="zh-CN" altLang="en-US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E99AD1BF-4284-214A-851F-FC8F4548D72E}"/>
                </a:ext>
              </a:extLst>
            </p:cNvPr>
            <p:cNvSpPr/>
            <p:nvPr/>
          </p:nvSpPr>
          <p:spPr>
            <a:xfrm>
              <a:off x="9451713" y="3919796"/>
              <a:ext cx="1770908" cy="3155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/>
                <a:t>eBPF plugin</a:t>
              </a:r>
              <a:endParaRPr kumimoji="1"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7D8CCDC-A7E0-EA42-857B-9487FB49B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62" y="3471949"/>
            <a:ext cx="2095230" cy="306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B0A4FF-993E-AE4A-A1A1-523C2F6D7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8573" y="1240693"/>
            <a:ext cx="4853434" cy="22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4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Kernel Acceleration</a:t>
            </a:r>
            <a:r>
              <a:rPr lang="zh-CN" altLang="en-US" sz="3200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P</a:t>
            </a:r>
            <a:r>
              <a:rPr lang="en-US" sz="3200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erformance</a:t>
            </a:r>
            <a:r>
              <a:rPr lang="en-US" sz="3200" b="1">
                <a:solidFill>
                  <a:schemeClr val="bg1"/>
                </a:solidFill>
                <a:latin typeface="Arial"/>
                <a:cs typeface="Arial"/>
              </a:rPr>
              <a:t> 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108BC2-6EA0-7F4E-BC7F-63F572A32D6E}"/>
              </a:ext>
            </a:extLst>
          </p:cNvPr>
          <p:cNvSpPr txBox="1">
            <a:spLocks/>
          </p:cNvSpPr>
          <p:nvPr/>
        </p:nvSpPr>
        <p:spPr>
          <a:xfrm>
            <a:off x="935775" y="1403591"/>
            <a:ext cx="3737080" cy="1614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Microsoft YaHei Light"/>
                <a:cs typeface="Arial"/>
              </a:rPr>
              <a:t>Conclusion: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Require kernel version 4.18+</a:t>
            </a: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eBPF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 bugs in kernel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Improvement is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not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so significant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2536F8-804F-4944-AE88-EAB70513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14" y="2924653"/>
            <a:ext cx="3180001" cy="3180001"/>
          </a:xfrm>
          <a:prstGeom prst="rect">
            <a:avLst/>
          </a:prstGeom>
        </p:spPr>
      </p:pic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9CBE24BE-9FB8-2048-95F4-DD25648963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624845"/>
              </p:ext>
            </p:extLst>
          </p:nvPr>
        </p:nvGraphicFramePr>
        <p:xfrm>
          <a:off x="4952211" y="1878778"/>
          <a:ext cx="6117098" cy="422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D400760-5D82-CA46-A4F5-32B4314EF133}"/>
              </a:ext>
            </a:extLst>
          </p:cNvPr>
          <p:cNvSpPr txBox="1"/>
          <p:nvPr/>
        </p:nvSpPr>
        <p:spPr>
          <a:xfrm>
            <a:off x="6208862" y="624216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Only about </a:t>
            </a:r>
            <a:r>
              <a:rPr kumimoji="1"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5%-8%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 improvement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6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What else we can do?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42A820-4AD0-7743-80EC-FAD30302C108}"/>
              </a:ext>
            </a:extLst>
          </p:cNvPr>
          <p:cNvSpPr/>
          <p:nvPr/>
        </p:nvSpPr>
        <p:spPr>
          <a:xfrm>
            <a:off x="2479439" y="4475708"/>
            <a:ext cx="6766597" cy="58477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Microsoft YaHei Light"/>
                <a:cs typeface="Arial"/>
              </a:rPr>
              <a:t>How about user space optimization?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CCCBBF-30A7-2248-955D-3810D4DE148A}"/>
              </a:ext>
            </a:extLst>
          </p:cNvPr>
          <p:cNvGrpSpPr/>
          <p:nvPr/>
        </p:nvGrpSpPr>
        <p:grpSpPr>
          <a:xfrm>
            <a:off x="3602132" y="2759208"/>
            <a:ext cx="4521200" cy="1422400"/>
            <a:chOff x="1401120" y="2903151"/>
            <a:chExt cx="4521200" cy="1422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E7165DD-6DBC-8A4B-9D9A-B8F709D1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120" y="2903151"/>
              <a:ext cx="4521200" cy="1422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DBCEB3-BA2A-5E4C-AF46-5CE1DE29F8DD}"/>
                </a:ext>
              </a:extLst>
            </p:cNvPr>
            <p:cNvSpPr/>
            <p:nvPr/>
          </p:nvSpPr>
          <p:spPr>
            <a:xfrm>
              <a:off x="3200400" y="2952579"/>
              <a:ext cx="2570205" cy="9892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05076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1B5D23-9CBA-5342-A65C-6A75B4E0C23C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Envoy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C2F432-FEFA-824A-ACA7-91575C5F887C}"/>
              </a:ext>
            </a:extLst>
          </p:cNvPr>
          <p:cNvSpPr/>
          <p:nvPr/>
        </p:nvSpPr>
        <p:spPr>
          <a:xfrm>
            <a:off x="786709" y="2094578"/>
            <a:ext cx="5519088" cy="428835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High performance C++ distributed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proxy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 “universal data plane” designed for large microservice “service mesh” architectures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Listener/Network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filter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architecture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HTTP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L7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filter</a:t>
            </a:r>
            <a:r>
              <a:rPr lang="zh-CN" altLang="en-US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/>
                <a:ea typeface="等线"/>
                <a:cs typeface="Arial"/>
              </a:rPr>
              <a:t>architecture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/>
                <a:ea typeface="等线"/>
                <a:cs typeface="Arial"/>
              </a:rPr>
              <a:t>Best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in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class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observability(stats,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tracing,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logging)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/>
                <a:ea typeface="等线"/>
                <a:cs typeface="Arial"/>
              </a:rPr>
              <a:t>Advanced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load</a:t>
            </a:r>
            <a:r>
              <a:rPr lang="zh-CN" altLang="en-US" dirty="0">
                <a:latin typeface="Arial"/>
                <a:ea typeface="等线"/>
                <a:cs typeface="Arial"/>
              </a:rPr>
              <a:t> </a:t>
            </a:r>
            <a:r>
              <a:rPr lang="en-US" altLang="zh-CN" dirty="0">
                <a:latin typeface="Arial"/>
                <a:ea typeface="等线"/>
                <a:cs typeface="Arial"/>
              </a:rPr>
              <a:t>balancing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/>
                <a:ea typeface="等线"/>
                <a:cs typeface="Arial"/>
              </a:rPr>
              <a:t>...</a:t>
            </a:r>
            <a:endParaRPr lang="zh-CN" altLang="en-US" dirty="0">
              <a:latin typeface="Arial"/>
              <a:ea typeface="等线"/>
              <a:cs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438A8-4238-944B-B0B5-FAA18008C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45" y="2850967"/>
            <a:ext cx="5036955" cy="16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Measure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Envoy Latency </a:t>
            </a:r>
            <a:endParaRPr lang="en-US" b="1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0E8D31-D348-9F48-BA24-AC8CC8DEF210}"/>
              </a:ext>
            </a:extLst>
          </p:cNvPr>
          <p:cNvSpPr/>
          <p:nvPr/>
        </p:nvSpPr>
        <p:spPr>
          <a:xfrm>
            <a:off x="7821919" y="1992756"/>
            <a:ext cx="1062411" cy="5648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等线"/>
                <a:cs typeface="Arial"/>
              </a:rPr>
              <a:t>Server</a:t>
            </a:r>
            <a:endParaRPr kumimoji="1" lang="zh-CN" altLang="en-US" sz="140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A93F63-F87E-3044-A6CC-A7626E76E993}"/>
              </a:ext>
            </a:extLst>
          </p:cNvPr>
          <p:cNvSpPr/>
          <p:nvPr/>
        </p:nvSpPr>
        <p:spPr>
          <a:xfrm>
            <a:off x="2817126" y="2017560"/>
            <a:ext cx="1018907" cy="56480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等线"/>
                <a:cs typeface="Arial"/>
              </a:rPr>
              <a:t>Client</a:t>
            </a:r>
            <a:endParaRPr kumimoji="1"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2FFA58-D030-6D43-A37B-192843A9C8B4}"/>
              </a:ext>
            </a:extLst>
          </p:cNvPr>
          <p:cNvSpPr/>
          <p:nvPr/>
        </p:nvSpPr>
        <p:spPr>
          <a:xfrm>
            <a:off x="4485147" y="1992756"/>
            <a:ext cx="1248480" cy="564802"/>
          </a:xfrm>
          <a:prstGeom prst="rect">
            <a:avLst/>
          </a:prstGeom>
          <a:solidFill>
            <a:srgbClr val="00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70C904-256B-6046-B2F7-136A99911B4B}"/>
              </a:ext>
            </a:extLst>
          </p:cNvPr>
          <p:cNvSpPr/>
          <p:nvPr/>
        </p:nvSpPr>
        <p:spPr>
          <a:xfrm>
            <a:off x="6251214" y="1992756"/>
            <a:ext cx="1248480" cy="564802"/>
          </a:xfrm>
          <a:prstGeom prst="rect">
            <a:avLst/>
          </a:prstGeom>
          <a:solidFill>
            <a:srgbClr val="00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D80F7983-7F57-BC40-AC0C-E5297EB94B3E}"/>
              </a:ext>
            </a:extLst>
          </p:cNvPr>
          <p:cNvCxnSpPr>
            <a:cxnSpLocks/>
          </p:cNvCxnSpPr>
          <p:nvPr/>
        </p:nvCxnSpPr>
        <p:spPr>
          <a:xfrm>
            <a:off x="3754560" y="2119508"/>
            <a:ext cx="81496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FCE4D9E6-7E04-EC4C-9B68-0E10F40A306B}"/>
              </a:ext>
            </a:extLst>
          </p:cNvPr>
          <p:cNvCxnSpPr>
            <a:cxnSpLocks/>
          </p:cNvCxnSpPr>
          <p:nvPr/>
        </p:nvCxnSpPr>
        <p:spPr>
          <a:xfrm>
            <a:off x="5657663" y="2119508"/>
            <a:ext cx="699857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250E258-C8B1-2A44-81E7-D14B4C73DB57}"/>
              </a:ext>
            </a:extLst>
          </p:cNvPr>
          <p:cNvSpPr txBox="1"/>
          <p:nvPr/>
        </p:nvSpPr>
        <p:spPr>
          <a:xfrm>
            <a:off x="3875896" y="1885034"/>
            <a:ext cx="569387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endParaRPr kumimoji="1" lang="zh-CN" altLang="en-US" sz="800" dirty="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021FD6E-6AA1-AC43-AB1C-35CDC1465EAE}"/>
              </a:ext>
            </a:extLst>
          </p:cNvPr>
          <p:cNvCxnSpPr>
            <a:cxnSpLocks/>
          </p:cNvCxnSpPr>
          <p:nvPr/>
        </p:nvCxnSpPr>
        <p:spPr>
          <a:xfrm flipH="1">
            <a:off x="5644104" y="2471265"/>
            <a:ext cx="69321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34FB3E1-04A2-074F-A22A-DAD403BEA045}"/>
              </a:ext>
            </a:extLst>
          </p:cNvPr>
          <p:cNvCxnSpPr>
            <a:cxnSpLocks/>
          </p:cNvCxnSpPr>
          <p:nvPr/>
        </p:nvCxnSpPr>
        <p:spPr>
          <a:xfrm flipH="1">
            <a:off x="3736449" y="2471265"/>
            <a:ext cx="81297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B7978BF-F002-7142-98E3-367532BACD34}"/>
              </a:ext>
            </a:extLst>
          </p:cNvPr>
          <p:cNvSpPr txBox="1"/>
          <p:nvPr/>
        </p:nvSpPr>
        <p:spPr>
          <a:xfrm>
            <a:off x="3846365" y="2491361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kumimoji="1" lang="zh-CN" altLang="en-US" sz="80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9FFDE56F-A9B0-3148-8F98-4A93050764DD}"/>
              </a:ext>
            </a:extLst>
          </p:cNvPr>
          <p:cNvCxnSpPr>
            <a:cxnSpLocks/>
          </p:cNvCxnSpPr>
          <p:nvPr/>
        </p:nvCxnSpPr>
        <p:spPr>
          <a:xfrm>
            <a:off x="7433295" y="2115603"/>
            <a:ext cx="50029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6CA8209-8E8C-E34B-A44C-2E04EF6E363E}"/>
              </a:ext>
            </a:extLst>
          </p:cNvPr>
          <p:cNvCxnSpPr>
            <a:cxnSpLocks/>
          </p:cNvCxnSpPr>
          <p:nvPr/>
        </p:nvCxnSpPr>
        <p:spPr>
          <a:xfrm flipH="1">
            <a:off x="7417657" y="2454925"/>
            <a:ext cx="51592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右大括号 62">
            <a:extLst>
              <a:ext uri="{FF2B5EF4-FFF2-40B4-BE49-F238E27FC236}">
                <a16:creationId xmlns:a16="http://schemas.microsoft.com/office/drawing/2014/main" id="{114672EF-D6BB-2444-9CC9-1467CB013591}"/>
              </a:ext>
            </a:extLst>
          </p:cNvPr>
          <p:cNvSpPr/>
          <p:nvPr/>
        </p:nvSpPr>
        <p:spPr>
          <a:xfrm rot="5400000">
            <a:off x="5033248" y="2140490"/>
            <a:ext cx="160687" cy="1088142"/>
          </a:xfrm>
          <a:prstGeom prst="rightBrace">
            <a:avLst>
              <a:gd name="adj1" fmla="val 291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右大括号 63">
            <a:extLst>
              <a:ext uri="{FF2B5EF4-FFF2-40B4-BE49-F238E27FC236}">
                <a16:creationId xmlns:a16="http://schemas.microsoft.com/office/drawing/2014/main" id="{8515C784-32D9-DC43-904B-AB1039C7A630}"/>
              </a:ext>
            </a:extLst>
          </p:cNvPr>
          <p:cNvSpPr/>
          <p:nvPr/>
        </p:nvSpPr>
        <p:spPr>
          <a:xfrm rot="5400000">
            <a:off x="6793243" y="2147580"/>
            <a:ext cx="160687" cy="1088142"/>
          </a:xfrm>
          <a:prstGeom prst="rightBrace">
            <a:avLst>
              <a:gd name="adj1" fmla="val 2916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427ED63-B054-1F48-B764-86B6A25EC272}"/>
              </a:ext>
            </a:extLst>
          </p:cNvPr>
          <p:cNvSpPr txBox="1"/>
          <p:nvPr/>
        </p:nvSpPr>
        <p:spPr>
          <a:xfrm>
            <a:off x="4967079" y="274249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0C411D5-333A-B64E-A1C7-8F93E9F29468}"/>
              </a:ext>
            </a:extLst>
          </p:cNvPr>
          <p:cNvSpPr txBox="1"/>
          <p:nvPr/>
        </p:nvSpPr>
        <p:spPr>
          <a:xfrm>
            <a:off x="6735484" y="27561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EA5BF75-BCB4-4341-8CA4-107312205965}"/>
              </a:ext>
            </a:extLst>
          </p:cNvPr>
          <p:cNvSpPr txBox="1"/>
          <p:nvPr/>
        </p:nvSpPr>
        <p:spPr>
          <a:xfrm>
            <a:off x="1250436" y="1405920"/>
            <a:ext cx="95077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b="1" dirty="0">
                <a:latin typeface="Arial"/>
                <a:ea typeface="等线"/>
                <a:cs typeface="Arial"/>
              </a:rPr>
              <a:t>Problem: </a:t>
            </a:r>
            <a:r>
              <a:rPr kumimoji="1" lang="en-US" altLang="zh-CN" dirty="0">
                <a:latin typeface="Arial"/>
                <a:ea typeface="等线"/>
                <a:cs typeface="Arial"/>
              </a:rPr>
              <a:t>How to get Envoy latency to message forwarding</a:t>
            </a:r>
            <a:r>
              <a:rPr kumimoji="1" lang="zh-CN" altLang="en-US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dirty="0">
                <a:latin typeface="Arial"/>
                <a:ea typeface="等线"/>
                <a:cs typeface="Arial"/>
              </a:rPr>
              <a:t>process in the Istio data plane?</a:t>
            </a:r>
            <a:endParaRPr kumimoji="1" lang="zh-CN" altLang="en-US" dirty="0">
              <a:latin typeface="Arial"/>
              <a:ea typeface="等线"/>
              <a:cs typeface="Arial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3B14779-72EB-3C42-B528-6219FF2F54B4}"/>
              </a:ext>
            </a:extLst>
          </p:cNvPr>
          <p:cNvSpPr txBox="1"/>
          <p:nvPr/>
        </p:nvSpPr>
        <p:spPr>
          <a:xfrm>
            <a:off x="6744058" y="4624839"/>
            <a:ext cx="507731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Number all messages by adding a unique numeric ID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等线"/>
              <a:cs typeface="Arial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Use the ID as the</a:t>
            </a:r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index</a:t>
            </a:r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of</a:t>
            </a:r>
            <a:r>
              <a:rPr kumimoji="1"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pre-allocated memory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等线"/>
              <a:cs typeface="Arial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等线"/>
                <a:cs typeface="Arial"/>
              </a:rPr>
              <a:t>Stores the timestamps of when messages enter and leave the Envoy in pre-allocated memory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Arial"/>
              <a:ea typeface="等线"/>
              <a:cs typeface="Arial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9510F29-B2B6-324A-AAA5-472357BBE4E0}"/>
              </a:ext>
            </a:extLst>
          </p:cNvPr>
          <p:cNvSpPr/>
          <p:nvPr/>
        </p:nvSpPr>
        <p:spPr>
          <a:xfrm>
            <a:off x="1773298" y="3912445"/>
            <a:ext cx="4558104" cy="2538647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2700">
            <a:solidFill>
              <a:srgbClr val="069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0" rIns="90000" rtlCol="0" anchor="t" anchorCtr="0"/>
          <a:lstStyle/>
          <a:p>
            <a:endParaRPr kumimoji="1" lang="zh-CN" altLang="en-US">
              <a:solidFill>
                <a:srgbClr val="0697FF"/>
              </a:solidFill>
            </a:endParaRPr>
          </a:p>
        </p:txBody>
      </p:sp>
      <p:pic>
        <p:nvPicPr>
          <p:cNvPr id="70" name="图形 69">
            <a:extLst>
              <a:ext uri="{FF2B5EF4-FFF2-40B4-BE49-F238E27FC236}">
                <a16:creationId xmlns:a16="http://schemas.microsoft.com/office/drawing/2014/main" id="{94CE9D99-9058-D946-A404-FC06650D7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7182" y="3958484"/>
            <a:ext cx="367104" cy="276997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5C602066-EBE3-2B40-AEEA-6D5C8E0A3EA8}"/>
              </a:ext>
            </a:extLst>
          </p:cNvPr>
          <p:cNvSpPr/>
          <p:nvPr/>
        </p:nvSpPr>
        <p:spPr>
          <a:xfrm>
            <a:off x="3640845" y="5024397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20D6B69-290C-9E4D-9B21-5F1D49F7F5A9}"/>
              </a:ext>
            </a:extLst>
          </p:cNvPr>
          <p:cNvSpPr/>
          <p:nvPr/>
        </p:nvSpPr>
        <p:spPr>
          <a:xfrm>
            <a:off x="3905369" y="5024397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A9360E8-868A-C148-88A5-DB9716C92E67}"/>
              </a:ext>
            </a:extLst>
          </p:cNvPr>
          <p:cNvSpPr/>
          <p:nvPr/>
        </p:nvSpPr>
        <p:spPr>
          <a:xfrm>
            <a:off x="4195258" y="5024397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58224C1-A660-EA4F-89F8-5BA2EBFF509F}"/>
              </a:ext>
            </a:extLst>
          </p:cNvPr>
          <p:cNvSpPr/>
          <p:nvPr/>
        </p:nvSpPr>
        <p:spPr>
          <a:xfrm>
            <a:off x="4485147" y="5024397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B7B47FA-9CA9-454D-A944-02960F9EA429}"/>
              </a:ext>
            </a:extLst>
          </p:cNvPr>
          <p:cNvSpPr/>
          <p:nvPr/>
        </p:nvSpPr>
        <p:spPr>
          <a:xfrm>
            <a:off x="3640845" y="5226763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AB9A194-475A-4441-96B7-F1CEC8C0C51E}"/>
              </a:ext>
            </a:extLst>
          </p:cNvPr>
          <p:cNvSpPr/>
          <p:nvPr/>
        </p:nvSpPr>
        <p:spPr>
          <a:xfrm>
            <a:off x="3905369" y="5226763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8790F68-7F4A-7443-B33C-ACE1D1D579C1}"/>
              </a:ext>
            </a:extLst>
          </p:cNvPr>
          <p:cNvSpPr/>
          <p:nvPr/>
        </p:nvSpPr>
        <p:spPr>
          <a:xfrm>
            <a:off x="4195258" y="5226763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AFB5726-0949-B849-9BAA-939A8BE49769}"/>
              </a:ext>
            </a:extLst>
          </p:cNvPr>
          <p:cNvSpPr/>
          <p:nvPr/>
        </p:nvSpPr>
        <p:spPr>
          <a:xfrm>
            <a:off x="4485147" y="5226763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FDD6C19-B5B9-A649-9EF5-C30517A7993D}"/>
              </a:ext>
            </a:extLst>
          </p:cNvPr>
          <p:cNvSpPr txBox="1"/>
          <p:nvPr/>
        </p:nvSpPr>
        <p:spPr>
          <a:xfrm>
            <a:off x="2167684" y="4329985"/>
            <a:ext cx="898451" cy="2769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kumimoji="1"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kumimoji="1"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2D658D1-C55B-2448-B226-AAE419AB9E7A}"/>
              </a:ext>
            </a:extLst>
          </p:cNvPr>
          <p:cNvSpPr txBox="1"/>
          <p:nvPr/>
        </p:nvSpPr>
        <p:spPr>
          <a:xfrm>
            <a:off x="5162394" y="5995370"/>
            <a:ext cx="898451" cy="2769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kumimoji="1"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kumimoji="1"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4F6826F-8F9E-6A49-AB5D-EDEEAB06CF4A}"/>
              </a:ext>
            </a:extLst>
          </p:cNvPr>
          <p:cNvSpPr txBox="1"/>
          <p:nvPr/>
        </p:nvSpPr>
        <p:spPr>
          <a:xfrm>
            <a:off x="2156369" y="5995370"/>
            <a:ext cx="889282" cy="2769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kumimoji="1"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kumimoji="1"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E6B5AD78-D44D-964D-881F-A61D283097E6}"/>
              </a:ext>
            </a:extLst>
          </p:cNvPr>
          <p:cNvSpPr txBox="1"/>
          <p:nvPr/>
        </p:nvSpPr>
        <p:spPr>
          <a:xfrm>
            <a:off x="5162394" y="4329985"/>
            <a:ext cx="889282" cy="27699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TCP</a:t>
            </a:r>
            <a:r>
              <a:rPr kumimoji="1"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kumimoji="1"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41C96FFD-91D4-2143-BAB2-63AFD77545A3}"/>
              </a:ext>
            </a:extLst>
          </p:cNvPr>
          <p:cNvSpPr txBox="1"/>
          <p:nvPr/>
        </p:nvSpPr>
        <p:spPr>
          <a:xfrm>
            <a:off x="3998627" y="5505336"/>
            <a:ext cx="86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...</a:t>
            </a:r>
            <a:endParaRPr kumimoji="1"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625C69A1-9FB4-D84B-BA36-F160CB49F11F}"/>
              </a:ext>
            </a:extLst>
          </p:cNvPr>
          <p:cNvSpPr txBox="1"/>
          <p:nvPr/>
        </p:nvSpPr>
        <p:spPr>
          <a:xfrm>
            <a:off x="3405090" y="4847472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ID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0CD3957-1E9B-E84A-8803-20295F47CDA0}"/>
              </a:ext>
            </a:extLst>
          </p:cNvPr>
          <p:cNvSpPr txBox="1"/>
          <p:nvPr/>
        </p:nvSpPr>
        <p:spPr>
          <a:xfrm>
            <a:off x="3421921" y="50111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3DD87AF-4F96-0444-ACCC-CE1478749206}"/>
              </a:ext>
            </a:extLst>
          </p:cNvPr>
          <p:cNvSpPr txBox="1"/>
          <p:nvPr/>
        </p:nvSpPr>
        <p:spPr>
          <a:xfrm>
            <a:off x="3421921" y="521015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B25F883-BD70-B641-9B77-B4719AC1A51B}"/>
              </a:ext>
            </a:extLst>
          </p:cNvPr>
          <p:cNvSpPr/>
          <p:nvPr/>
        </p:nvSpPr>
        <p:spPr>
          <a:xfrm>
            <a:off x="3640845" y="5424918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A6F0F43-99CD-6C4A-9C75-51F393DCBB37}"/>
              </a:ext>
            </a:extLst>
          </p:cNvPr>
          <p:cNvSpPr/>
          <p:nvPr/>
        </p:nvSpPr>
        <p:spPr>
          <a:xfrm>
            <a:off x="3905369" y="5424918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506F151-E444-F64F-9E5E-25C75BA34F3A}"/>
              </a:ext>
            </a:extLst>
          </p:cNvPr>
          <p:cNvSpPr/>
          <p:nvPr/>
        </p:nvSpPr>
        <p:spPr>
          <a:xfrm>
            <a:off x="4195258" y="5424918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6A18D01-5C79-D040-ADD7-FC428C7AC6D4}"/>
              </a:ext>
            </a:extLst>
          </p:cNvPr>
          <p:cNvSpPr/>
          <p:nvPr/>
        </p:nvSpPr>
        <p:spPr>
          <a:xfrm>
            <a:off x="4485147" y="5424918"/>
            <a:ext cx="289889" cy="202366"/>
          </a:xfrm>
          <a:prstGeom prst="rect">
            <a:avLst/>
          </a:prstGeom>
          <a:solidFill>
            <a:schemeClr val="bg1"/>
          </a:solidFill>
          <a:ln w="25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737237E-4153-4240-94CE-AD1F34ADE50C}"/>
              </a:ext>
            </a:extLst>
          </p:cNvPr>
          <p:cNvSpPr txBox="1"/>
          <p:nvPr/>
        </p:nvSpPr>
        <p:spPr>
          <a:xfrm>
            <a:off x="3421921" y="540912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2601DC2-264F-5348-A014-6FC4BE8A8F94}"/>
              </a:ext>
            </a:extLst>
          </p:cNvPr>
          <p:cNvSpPr txBox="1"/>
          <p:nvPr/>
        </p:nvSpPr>
        <p:spPr>
          <a:xfrm>
            <a:off x="3429459" y="5608094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7D987553-1842-5A46-97BC-C0246C9BFF3A}"/>
              </a:ext>
            </a:extLst>
          </p:cNvPr>
          <p:cNvSpPr txBox="1"/>
          <p:nvPr/>
        </p:nvSpPr>
        <p:spPr>
          <a:xfrm rot="5400000">
            <a:off x="4304077" y="5220224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pre-allocation</a:t>
            </a:r>
            <a:r>
              <a:rPr kumimoji="1"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kumimoji="1" lang="zh-CN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B768F59A-37A2-004C-9E2B-6A2660CEEB49}"/>
              </a:ext>
            </a:extLst>
          </p:cNvPr>
          <p:cNvCxnSpPr>
            <a:cxnSpLocks/>
          </p:cNvCxnSpPr>
          <p:nvPr/>
        </p:nvCxnSpPr>
        <p:spPr>
          <a:xfrm>
            <a:off x="1249479" y="4468484"/>
            <a:ext cx="90689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9CFE47C1-FFE5-314D-9956-CC5C9A864BFB}"/>
              </a:ext>
            </a:extLst>
          </p:cNvPr>
          <p:cNvCxnSpPr>
            <a:cxnSpLocks/>
          </p:cNvCxnSpPr>
          <p:nvPr/>
        </p:nvCxnSpPr>
        <p:spPr>
          <a:xfrm>
            <a:off x="6060845" y="4468484"/>
            <a:ext cx="40447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F981B70E-C2D4-5346-9889-B01A16994A6B}"/>
              </a:ext>
            </a:extLst>
          </p:cNvPr>
          <p:cNvCxnSpPr>
            <a:cxnSpLocks/>
          </p:cNvCxnSpPr>
          <p:nvPr/>
        </p:nvCxnSpPr>
        <p:spPr>
          <a:xfrm flipH="1">
            <a:off x="1260794" y="6131826"/>
            <a:ext cx="90689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3937D345-A56C-E242-840E-CA48ABC904B2}"/>
              </a:ext>
            </a:extLst>
          </p:cNvPr>
          <p:cNvCxnSpPr>
            <a:cxnSpLocks/>
          </p:cNvCxnSpPr>
          <p:nvPr/>
        </p:nvCxnSpPr>
        <p:spPr>
          <a:xfrm flipH="1">
            <a:off x="6060846" y="6130349"/>
            <a:ext cx="40447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肘形连接符 109">
            <a:extLst>
              <a:ext uri="{FF2B5EF4-FFF2-40B4-BE49-F238E27FC236}">
                <a16:creationId xmlns:a16="http://schemas.microsoft.com/office/drawing/2014/main" id="{9AF9F826-3022-1647-8EB8-41B945273C3A}"/>
              </a:ext>
            </a:extLst>
          </p:cNvPr>
          <p:cNvCxnSpPr>
            <a:stCxn id="89" idx="3"/>
            <a:endCxn id="72" idx="0"/>
          </p:cNvCxnSpPr>
          <p:nvPr/>
        </p:nvCxnSpPr>
        <p:spPr>
          <a:xfrm>
            <a:off x="3066135" y="4468485"/>
            <a:ext cx="719655" cy="555912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>
            <a:extLst>
              <a:ext uri="{FF2B5EF4-FFF2-40B4-BE49-F238E27FC236}">
                <a16:creationId xmlns:a16="http://schemas.microsoft.com/office/drawing/2014/main" id="{AC1D926D-C806-9046-8BBC-1BD66EBE9E29}"/>
              </a:ext>
            </a:extLst>
          </p:cNvPr>
          <p:cNvCxnSpPr>
            <a:cxnSpLocks/>
            <a:stCxn id="92" idx="1"/>
            <a:endCxn id="74" idx="0"/>
          </p:cNvCxnSpPr>
          <p:nvPr/>
        </p:nvCxnSpPr>
        <p:spPr>
          <a:xfrm rot="10800000" flipV="1">
            <a:off x="4050314" y="4468485"/>
            <a:ext cx="1112080" cy="555912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肘形连接符 114">
            <a:extLst>
              <a:ext uri="{FF2B5EF4-FFF2-40B4-BE49-F238E27FC236}">
                <a16:creationId xmlns:a16="http://schemas.microsoft.com/office/drawing/2014/main" id="{6C5D9A7A-F37C-9349-9C7F-8625D90251BE}"/>
              </a:ext>
            </a:extLst>
          </p:cNvPr>
          <p:cNvCxnSpPr>
            <a:stCxn id="91" idx="3"/>
            <a:endCxn id="99" idx="2"/>
          </p:cNvCxnSpPr>
          <p:nvPr/>
        </p:nvCxnSpPr>
        <p:spPr>
          <a:xfrm flipV="1">
            <a:off x="3045651" y="5627284"/>
            <a:ext cx="1294552" cy="506586"/>
          </a:xfrm>
          <a:prstGeom prst="bentConnector2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肘形连接符 115">
            <a:extLst>
              <a:ext uri="{FF2B5EF4-FFF2-40B4-BE49-F238E27FC236}">
                <a16:creationId xmlns:a16="http://schemas.microsoft.com/office/drawing/2014/main" id="{706D1C08-387F-4D48-A0C0-97C89901376D}"/>
              </a:ext>
            </a:extLst>
          </p:cNvPr>
          <p:cNvCxnSpPr>
            <a:cxnSpLocks/>
            <a:stCxn id="90" idx="1"/>
            <a:endCxn id="100" idx="2"/>
          </p:cNvCxnSpPr>
          <p:nvPr/>
        </p:nvCxnSpPr>
        <p:spPr>
          <a:xfrm rot="10800000">
            <a:off x="4630092" y="5627284"/>
            <a:ext cx="532302" cy="506586"/>
          </a:xfrm>
          <a:prstGeom prst="bentConnector2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44B18453-D8D3-6142-B160-0A4491931D98}"/>
              </a:ext>
            </a:extLst>
          </p:cNvPr>
          <p:cNvCxnSpPr/>
          <p:nvPr/>
        </p:nvCxnSpPr>
        <p:spPr>
          <a:xfrm>
            <a:off x="4914315" y="6591824"/>
            <a:ext cx="35772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99B1DF3-ECD1-9448-A99B-5CB38680C1FD}"/>
              </a:ext>
            </a:extLst>
          </p:cNvPr>
          <p:cNvSpPr txBox="1"/>
          <p:nvPr/>
        </p:nvSpPr>
        <p:spPr>
          <a:xfrm>
            <a:off x="5293202" y="6460133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record</a:t>
            </a:r>
            <a:r>
              <a:rPr kumimoji="1" lang="zh-CN" altLang="en-US"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  <a:endParaRPr kumimoji="1" lang="zh-CN" altLang="en-US" sz="1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87F36BF-E829-9845-8289-24707686D8D3}"/>
              </a:ext>
            </a:extLst>
          </p:cNvPr>
          <p:cNvSpPr/>
          <p:nvPr/>
        </p:nvSpPr>
        <p:spPr>
          <a:xfrm>
            <a:off x="1250436" y="3162389"/>
            <a:ext cx="10003572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kumimoji="1" lang="en-US" altLang="zh-CN" b="1" dirty="0">
                <a:latin typeface="Arial"/>
                <a:ea typeface="等线"/>
                <a:cs typeface="Arial"/>
              </a:rPr>
              <a:t>Solution: </a:t>
            </a:r>
            <a:r>
              <a:rPr kumimoji="1" lang="en-US" dirty="0">
                <a:latin typeface="Arial"/>
                <a:ea typeface="+mn-lt"/>
                <a:cs typeface="+mn-lt"/>
              </a:rPr>
              <a:t>Record timestamps of the start and end of the message forwarding process by </a:t>
            </a:r>
            <a:r>
              <a:rPr kumimoji="1" lang="en-US" altLang="zh-CN" dirty="0">
                <a:latin typeface="Arial"/>
                <a:ea typeface="+mn-lt"/>
                <a:cs typeface="+mn-lt"/>
              </a:rPr>
              <a:t>Envoy</a:t>
            </a:r>
            <a:r>
              <a:rPr kumimoji="1" lang="en-US" altLang="zh-CN" dirty="0">
                <a:latin typeface="Arial"/>
                <a:ea typeface="等线"/>
                <a:cs typeface="Arial"/>
              </a:rPr>
              <a:t>.</a:t>
            </a:r>
            <a:endParaRPr lang="zh-CN" altLang="en-US" dirty="0">
              <a:ea typeface="等线"/>
              <a:cs typeface="Calibri" panose="020F0502020204030204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CDF0091-A264-AF46-B31D-94BEEAFBCE8D}"/>
              </a:ext>
            </a:extLst>
          </p:cNvPr>
          <p:cNvSpPr txBox="1"/>
          <p:nvPr/>
        </p:nvSpPr>
        <p:spPr>
          <a:xfrm>
            <a:off x="1210165" y="4225170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endParaRPr kumimoji="1" lang="zh-CN" altLang="en-US" sz="80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6670D13-CC42-7245-916E-024E5EB1BD73}"/>
              </a:ext>
            </a:extLst>
          </p:cNvPr>
          <p:cNvSpPr txBox="1"/>
          <p:nvPr/>
        </p:nvSpPr>
        <p:spPr>
          <a:xfrm>
            <a:off x="1189603" y="5888512"/>
            <a:ext cx="649537" cy="215444"/>
          </a:xfrm>
          <a:prstGeom prst="rect">
            <a:avLst/>
          </a:prstGeom>
          <a:ln w="19050">
            <a:noFill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80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kumimoji="1" lang="zh-CN" altLang="en-US" sz="800">
              <a:ln w="0"/>
              <a:solidFill>
                <a:schemeClr val="accent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9FEC26-A492-7F48-A93C-3739BDC96E7C}"/>
              </a:ext>
            </a:extLst>
          </p:cNvPr>
          <p:cNvSpPr/>
          <p:nvPr/>
        </p:nvSpPr>
        <p:spPr>
          <a:xfrm>
            <a:off x="6669319" y="4256903"/>
            <a:ext cx="5130572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Performance and Thread Safety Considerations: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Arial"/>
              <a:ea typeface="等线"/>
              <a:cs typeface="Arial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2C860E-02C8-364F-908B-4C276803ED0D}"/>
              </a:ext>
            </a:extLst>
          </p:cNvPr>
          <p:cNvSpPr txBox="1"/>
          <p:nvPr/>
        </p:nvSpPr>
        <p:spPr>
          <a:xfrm>
            <a:off x="2180384" y="394751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endParaRPr kumimoji="1" lang="zh-CN" altLang="en-US" sz="1200" dirty="0">
              <a:solidFill>
                <a:srgbClr val="007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47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 descr="图片包含 游戏机&#10;&#10;描述已自动生成">
            <a:extLst>
              <a:ext uri="{FF2B5EF4-FFF2-40B4-BE49-F238E27FC236}">
                <a16:creationId xmlns:a16="http://schemas.microsoft.com/office/drawing/2014/main" id="{4107903B-E5D1-7D46-A5DA-73B7C5AD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1" y="2083073"/>
            <a:ext cx="4897606" cy="3918085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A1D44298-3E45-A444-AEEA-9A2D664EC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84" y="2083073"/>
            <a:ext cx="4897607" cy="3918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9B3DAD-9622-8745-8C12-1414292B8BBA}"/>
              </a:ext>
            </a:extLst>
          </p:cNvPr>
          <p:cNvSpPr txBox="1"/>
          <p:nvPr/>
        </p:nvSpPr>
        <p:spPr>
          <a:xfrm>
            <a:off x="1888961" y="6162929"/>
            <a:ext cx="252344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kumimoji="1" lang="en-US" altLang="zh-CN" sz="1400">
                <a:latin typeface="Arial"/>
                <a:ea typeface="等线"/>
                <a:cs typeface="Arial"/>
              </a:rPr>
              <a:t>High latency occurs at the tail</a:t>
            </a:r>
            <a:endParaRPr kumimoji="1" lang="zh-CN" altLang="en-US" sz="1400">
              <a:latin typeface="Arial"/>
              <a:ea typeface="等线"/>
              <a:cs typeface="Arial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F6C57C-C572-8B43-A41C-55D18C14BE75}"/>
              </a:ext>
            </a:extLst>
          </p:cNvPr>
          <p:cNvSpPr txBox="1"/>
          <p:nvPr/>
        </p:nvSpPr>
        <p:spPr>
          <a:xfrm>
            <a:off x="6560237" y="6162929"/>
            <a:ext cx="4789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High-latency process spread over the entire testing</a:t>
            </a:r>
            <a:r>
              <a:rPr kumimoji="1" lang="zh-CN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91BBFB-C287-A94C-BED0-33CBA1940A37}"/>
              </a:ext>
            </a:extLst>
          </p:cNvPr>
          <p:cNvSpPr/>
          <p:nvPr/>
        </p:nvSpPr>
        <p:spPr>
          <a:xfrm>
            <a:off x="2348619" y="5642753"/>
            <a:ext cx="263953" cy="13075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4F9788-9369-6441-AC0E-0E5E65ED11F0}"/>
              </a:ext>
            </a:extLst>
          </p:cNvPr>
          <p:cNvSpPr txBox="1"/>
          <p:nvPr/>
        </p:nvSpPr>
        <p:spPr>
          <a:xfrm>
            <a:off x="783330" y="1386878"/>
            <a:ext cx="1076381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CN">
                <a:latin typeface="Arial"/>
                <a:ea typeface="等线"/>
                <a:cs typeface="Arial"/>
              </a:rPr>
              <a:t>High latency occurs throughout the testing process, which is often due to the work thread periodically running some CPU-intensive task, resulting in some messages not being forwarded in a timely manner.</a:t>
            </a:r>
          </a:p>
        </p:txBody>
      </p:sp>
    </p:spTree>
    <p:extLst>
      <p:ext uri="{BB962C8B-B14F-4D97-AF65-F5344CB8AC3E}">
        <p14:creationId xmlns:p14="http://schemas.microsoft.com/office/powerpoint/2010/main" val="351407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549524E5-4636-D149-8988-EC73B25241DD}"/>
              </a:ext>
            </a:extLst>
          </p:cNvPr>
          <p:cNvSpPr/>
          <p:nvPr/>
        </p:nvSpPr>
        <p:spPr>
          <a:xfrm>
            <a:off x="1087395" y="2717044"/>
            <a:ext cx="5049793" cy="3321295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12700">
            <a:solidFill>
              <a:srgbClr val="069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0" rIns="90000" rtlCol="0" anchor="t" anchorCtr="0"/>
          <a:lstStyle/>
          <a:p>
            <a:endParaRPr kumimoji="1" lang="zh-CN" altLang="en-US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Dig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FD4D202-80F5-5444-AC9A-B0F86FB350A1}"/>
              </a:ext>
            </a:extLst>
          </p:cNvPr>
          <p:cNvSpPr/>
          <p:nvPr/>
        </p:nvSpPr>
        <p:spPr>
          <a:xfrm>
            <a:off x="1522359" y="4887532"/>
            <a:ext cx="762000" cy="10336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endParaRPr kumimoji="1" lang="zh-CN" altLang="en-US" sz="1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F9800A7-3A78-8A4A-9063-3C281698862A}"/>
              </a:ext>
            </a:extLst>
          </p:cNvPr>
          <p:cNvSpPr/>
          <p:nvPr/>
        </p:nvSpPr>
        <p:spPr>
          <a:xfrm>
            <a:off x="2745170" y="4887529"/>
            <a:ext cx="762000" cy="10336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cors</a:t>
            </a:r>
            <a:endParaRPr kumimoji="1" lang="zh-CN" altLang="en-US" sz="1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711C5A-EF9A-3F4E-9339-3FEBCFBA0B9A}"/>
              </a:ext>
            </a:extLst>
          </p:cNvPr>
          <p:cNvSpPr/>
          <p:nvPr/>
        </p:nvSpPr>
        <p:spPr>
          <a:xfrm>
            <a:off x="3967981" y="4887528"/>
            <a:ext cx="762000" cy="10336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endParaRPr kumimoji="1" lang="zh-CN" altLang="en-US" sz="1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B986954-8F13-DC41-8423-19D2B7421758}"/>
              </a:ext>
            </a:extLst>
          </p:cNvPr>
          <p:cNvSpPr/>
          <p:nvPr/>
        </p:nvSpPr>
        <p:spPr>
          <a:xfrm>
            <a:off x="5190793" y="4887528"/>
            <a:ext cx="762000" cy="10336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kumimoji="1" lang="zh-CN" altLang="en-US" sz="12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5F77020-DF8A-5F41-B88C-7014F6986652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943790" y="5026680"/>
            <a:ext cx="5673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CA0C7F3A-2CEA-9A4B-B02E-608688D150B4}"/>
              </a:ext>
            </a:extLst>
          </p:cNvPr>
          <p:cNvCxnSpPr>
            <a:cxnSpLocks/>
          </p:cNvCxnSpPr>
          <p:nvPr/>
        </p:nvCxnSpPr>
        <p:spPr>
          <a:xfrm>
            <a:off x="2284359" y="5026680"/>
            <a:ext cx="460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697C17DF-1191-3C4A-BA5B-4B8880FFADEA}"/>
              </a:ext>
            </a:extLst>
          </p:cNvPr>
          <p:cNvCxnSpPr>
            <a:cxnSpLocks/>
          </p:cNvCxnSpPr>
          <p:nvPr/>
        </p:nvCxnSpPr>
        <p:spPr>
          <a:xfrm>
            <a:off x="3507170" y="5026680"/>
            <a:ext cx="460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AB7936C-06FE-D54B-81F5-725B746AB21D}"/>
              </a:ext>
            </a:extLst>
          </p:cNvPr>
          <p:cNvCxnSpPr>
            <a:cxnSpLocks/>
          </p:cNvCxnSpPr>
          <p:nvPr/>
        </p:nvCxnSpPr>
        <p:spPr>
          <a:xfrm>
            <a:off x="4729981" y="5026680"/>
            <a:ext cx="460811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C45C804-BFFD-704D-9FD5-B2925F1D8132}"/>
              </a:ext>
            </a:extLst>
          </p:cNvPr>
          <p:cNvSpPr txBox="1"/>
          <p:nvPr/>
        </p:nvSpPr>
        <p:spPr>
          <a:xfrm>
            <a:off x="284635" y="4903569"/>
            <a:ext cx="6591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1000">
                <a:solidFill>
                  <a:schemeClr val="accent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Request</a:t>
            </a:r>
            <a:endParaRPr kumimoji="1" lang="zh-CN" altLang="en-US" sz="1000">
              <a:solidFill>
                <a:schemeClr val="accent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2458B50-A74A-B547-A4B9-62B293E1EF66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1903359" y="4529545"/>
            <a:ext cx="1" cy="477533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7F32A5E-23EF-A444-8963-A80BDB280309}"/>
              </a:ext>
            </a:extLst>
          </p:cNvPr>
          <p:cNvSpPr/>
          <p:nvPr/>
        </p:nvSpPr>
        <p:spPr>
          <a:xfrm>
            <a:off x="1656224" y="5007078"/>
            <a:ext cx="494271" cy="2464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endParaRPr kumimoji="1"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08F9B1D-E789-5148-A90C-583A39F08CCF}"/>
              </a:ext>
            </a:extLst>
          </p:cNvPr>
          <p:cNvCxnSpPr>
            <a:cxnSpLocks/>
          </p:cNvCxnSpPr>
          <p:nvPr/>
        </p:nvCxnSpPr>
        <p:spPr>
          <a:xfrm flipH="1">
            <a:off x="943790" y="5783751"/>
            <a:ext cx="58864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ADA03C9-1A58-3749-A482-4B55875F9937}"/>
              </a:ext>
            </a:extLst>
          </p:cNvPr>
          <p:cNvCxnSpPr>
            <a:cxnSpLocks/>
          </p:cNvCxnSpPr>
          <p:nvPr/>
        </p:nvCxnSpPr>
        <p:spPr>
          <a:xfrm flipH="1">
            <a:off x="2281000" y="5785632"/>
            <a:ext cx="46752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26147F78-A456-454F-ADA6-A28266B45106}"/>
              </a:ext>
            </a:extLst>
          </p:cNvPr>
          <p:cNvCxnSpPr>
            <a:cxnSpLocks/>
          </p:cNvCxnSpPr>
          <p:nvPr/>
        </p:nvCxnSpPr>
        <p:spPr>
          <a:xfrm flipH="1">
            <a:off x="3507170" y="5785632"/>
            <a:ext cx="46752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F8417D4-A917-E34A-8F76-AC82719C1D1D}"/>
              </a:ext>
            </a:extLst>
          </p:cNvPr>
          <p:cNvCxnSpPr>
            <a:cxnSpLocks/>
          </p:cNvCxnSpPr>
          <p:nvPr/>
        </p:nvCxnSpPr>
        <p:spPr>
          <a:xfrm flipH="1">
            <a:off x="4723265" y="5785632"/>
            <a:ext cx="467527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72126A5-FC9D-924E-92C1-8FDD2AEE0B0E}"/>
              </a:ext>
            </a:extLst>
          </p:cNvPr>
          <p:cNvSpPr txBox="1"/>
          <p:nvPr/>
        </p:nvSpPr>
        <p:spPr>
          <a:xfrm>
            <a:off x="185249" y="5662522"/>
            <a:ext cx="758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000">
                <a:solidFill>
                  <a:schemeClr val="accent6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Response</a:t>
            </a:r>
            <a:endParaRPr kumimoji="1" lang="zh-CN" altLang="en-US" sz="1000">
              <a:solidFill>
                <a:schemeClr val="accent6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42BC75C-7354-3F44-AED4-0478B695CFB7}"/>
              </a:ext>
            </a:extLst>
          </p:cNvPr>
          <p:cNvCxnSpPr>
            <a:cxnSpLocks/>
          </p:cNvCxnSpPr>
          <p:nvPr/>
        </p:nvCxnSpPr>
        <p:spPr>
          <a:xfrm>
            <a:off x="5952793" y="5020054"/>
            <a:ext cx="32951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FE5C02F2-94BF-6F4C-AD56-11DCD7D96F17}"/>
              </a:ext>
            </a:extLst>
          </p:cNvPr>
          <p:cNvCxnSpPr>
            <a:cxnSpLocks/>
          </p:cNvCxnSpPr>
          <p:nvPr/>
        </p:nvCxnSpPr>
        <p:spPr>
          <a:xfrm flipH="1">
            <a:off x="5952793" y="5778293"/>
            <a:ext cx="32951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形 62">
            <a:extLst>
              <a:ext uri="{FF2B5EF4-FFF2-40B4-BE49-F238E27FC236}">
                <a16:creationId xmlns:a16="http://schemas.microsoft.com/office/drawing/2014/main" id="{8875AD8C-2C52-9748-AE07-67E107954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624" y="2787806"/>
            <a:ext cx="482600" cy="364144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8C2C908E-336C-0649-9245-8DE225E320DB}"/>
              </a:ext>
            </a:extLst>
          </p:cNvPr>
          <p:cNvSpPr/>
          <p:nvPr/>
        </p:nvSpPr>
        <p:spPr>
          <a:xfrm>
            <a:off x="1291072" y="3956198"/>
            <a:ext cx="1256196" cy="583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r>
              <a:rPr kumimoji="1" lang="zh-CN" altLang="en-US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kumimoji="1" lang="zh-CN" altLang="en-US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Extractor</a:t>
            </a:r>
            <a:endParaRPr kumimoji="1" lang="zh-CN" altLang="en-US" sz="1200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687E652-FCF4-9F4F-BBF2-D5AE5B3CA7B3}"/>
              </a:ext>
            </a:extLst>
          </p:cNvPr>
          <p:cNvSpPr/>
          <p:nvPr/>
        </p:nvSpPr>
        <p:spPr>
          <a:xfrm>
            <a:off x="2918530" y="3956198"/>
            <a:ext cx="1322097" cy="583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r>
              <a:rPr kumimoji="1" lang="zh-CN" altLang="en-US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</a:p>
          <a:p>
            <a:pPr algn="ctr"/>
            <a:r>
              <a:rPr kumimoji="1" lang="en-US" altLang="zh-CN" sz="12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Compressor</a:t>
            </a:r>
            <a:endParaRPr kumimoji="1" lang="zh-CN" altLang="en-US" sz="1200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B7A2142-BED5-B642-AA61-6B9BA9A34E6C}"/>
              </a:ext>
            </a:extLst>
          </p:cNvPr>
          <p:cNvSpPr/>
          <p:nvPr/>
        </p:nvSpPr>
        <p:spPr>
          <a:xfrm>
            <a:off x="2918529" y="3197247"/>
            <a:ext cx="1322097" cy="4108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r>
              <a:rPr kumimoji="1" lang="zh-CN" altLang="en-US" sz="14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kumimoji="1" lang="zh-CN" altLang="en-US" sz="1400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D42205E5-0DDA-594D-8AE1-3EBA2C961BAD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2547268" y="4247798"/>
            <a:ext cx="371262" cy="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DD1A0C2-7F1C-E347-B734-0DC5F11BB049}"/>
              </a:ext>
            </a:extLst>
          </p:cNvPr>
          <p:cNvCxnSpPr>
            <a:cxnSpLocks/>
            <a:stCxn id="67" idx="0"/>
            <a:endCxn id="68" idx="2"/>
          </p:cNvCxnSpPr>
          <p:nvPr/>
        </p:nvCxnSpPr>
        <p:spPr>
          <a:xfrm flipH="1" flipV="1">
            <a:off x="3579578" y="3608067"/>
            <a:ext cx="1" cy="34813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F0A9BE25-BACD-B34F-B041-5EF7FA639AE2}"/>
              </a:ext>
            </a:extLst>
          </p:cNvPr>
          <p:cNvSpPr/>
          <p:nvPr/>
        </p:nvSpPr>
        <p:spPr>
          <a:xfrm>
            <a:off x="2334092" y="1519531"/>
            <a:ext cx="2490971" cy="1001159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mixer</a:t>
            </a:r>
            <a:r>
              <a:rPr kumimoji="1" lang="zh-CN" altLang="en-US"/>
              <a:t> </a:t>
            </a:r>
            <a:r>
              <a:rPr kumimoji="1" lang="en-US" altLang="zh-CN"/>
              <a:t>server</a:t>
            </a:r>
            <a:endParaRPr kumimoji="1" lang="zh-CN" altLang="en-US"/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1CB1503D-FF2F-7344-9D49-14425F8172A8}"/>
              </a:ext>
            </a:extLst>
          </p:cNvPr>
          <p:cNvSpPr/>
          <p:nvPr/>
        </p:nvSpPr>
        <p:spPr>
          <a:xfrm>
            <a:off x="2784322" y="1972705"/>
            <a:ext cx="1594081" cy="396208"/>
          </a:xfrm>
          <a:prstGeom prst="roundRect">
            <a:avLst>
              <a:gd name="adj" fmla="val 9554"/>
            </a:avLst>
          </a:prstGeom>
          <a:solidFill>
            <a:schemeClr val="bg1">
              <a:lumMod val="85000"/>
            </a:schemeClr>
          </a:solidFill>
          <a:ln w="63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requests_total</a:t>
            </a:r>
            <a:r>
              <a:rPr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</a:p>
          <a:p>
            <a:pPr algn="ctr"/>
            <a:r>
              <a:rPr lang="en-US" altLang="zh-CN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request_duration</a:t>
            </a:r>
            <a:r>
              <a:rPr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067F73E0-5E5C-314E-88FF-1850B64F809E}"/>
              </a:ext>
            </a:extLst>
          </p:cNvPr>
          <p:cNvCxnSpPr>
            <a:cxnSpLocks/>
            <a:stCxn id="68" idx="0"/>
            <a:endCxn id="85" idx="2"/>
          </p:cNvCxnSpPr>
          <p:nvPr/>
        </p:nvCxnSpPr>
        <p:spPr>
          <a:xfrm flipV="1">
            <a:off x="3579578" y="2520690"/>
            <a:ext cx="0" cy="676557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1C173CE2-6F08-7C4C-B19F-59F4E8FC491E}"/>
              </a:ext>
            </a:extLst>
          </p:cNvPr>
          <p:cNvSpPr/>
          <p:nvPr/>
        </p:nvSpPr>
        <p:spPr>
          <a:xfrm>
            <a:off x="2283331" y="1517649"/>
            <a:ext cx="1168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r>
              <a:rPr kumimoji="1" lang="zh-CN" altLang="en-US" sz="1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8A28DA3-407D-5A4C-9E8F-927C97A5C278}"/>
              </a:ext>
            </a:extLst>
          </p:cNvPr>
          <p:cNvSpPr/>
          <p:nvPr/>
        </p:nvSpPr>
        <p:spPr>
          <a:xfrm>
            <a:off x="4729981" y="2724934"/>
            <a:ext cx="14622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 </a:t>
            </a:r>
            <a:r>
              <a:rPr kumimoji="1" lang="zh-CN" altLang="en-US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kumimoji="1" lang="zh-CN" altLang="en-US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endParaRPr lang="zh-CN" altLang="en-US" sz="1000">
              <a:solidFill>
                <a:srgbClr val="007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矩形标注 92">
            <a:extLst>
              <a:ext uri="{FF2B5EF4-FFF2-40B4-BE49-F238E27FC236}">
                <a16:creationId xmlns:a16="http://schemas.microsoft.com/office/drawing/2014/main" id="{62EC9853-C1AF-E349-B1AA-B0F375807E9D}"/>
              </a:ext>
            </a:extLst>
          </p:cNvPr>
          <p:cNvSpPr/>
          <p:nvPr/>
        </p:nvSpPr>
        <p:spPr>
          <a:xfrm>
            <a:off x="4378403" y="3495941"/>
            <a:ext cx="1717598" cy="511580"/>
          </a:xfrm>
          <a:prstGeom prst="wedgeRectCallout">
            <a:avLst>
              <a:gd name="adj1" fmla="val -54471"/>
              <a:gd name="adj2" fmla="val 10793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reportBatchMaxEntries: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endParaRPr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000">
                <a:latin typeface="Arial" panose="020B0604020202020204" pitchFamily="34" charset="0"/>
                <a:cs typeface="Arial" panose="020B0604020202020204" pitchFamily="34" charset="0"/>
              </a:rPr>
              <a:t>reportBatchMaxTime: 1s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AA57CF6-9271-5B4C-AAF2-012DF65623B2}"/>
              </a:ext>
            </a:extLst>
          </p:cNvPr>
          <p:cNvSpPr/>
          <p:nvPr/>
        </p:nvSpPr>
        <p:spPr>
          <a:xfrm>
            <a:off x="6280794" y="4887528"/>
            <a:ext cx="468682" cy="1001159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2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kumimoji="1" lang="zh-CN" altLang="en-US" sz="12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E1E26C-7D3D-CF48-ADF8-3BC198DE749C}"/>
              </a:ext>
            </a:extLst>
          </p:cNvPr>
          <p:cNvSpPr/>
          <p:nvPr/>
        </p:nvSpPr>
        <p:spPr>
          <a:xfrm>
            <a:off x="6824735" y="2626231"/>
            <a:ext cx="5049785" cy="337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Mixer is a component of Istio for telemetry and other functions.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Envoy,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Mixer extracts the properties of all messages, compresses them in bulk and reports them to the Mixer server.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Attribute Extraction and Compression is a high CPU consuming operation and can cause high latency issues with message forwarding.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1">
            <a:extLst>
              <a:ext uri="{FF2B5EF4-FFF2-40B4-BE49-F238E27FC236}">
                <a16:creationId xmlns:a16="http://schemas.microsoft.com/office/drawing/2014/main" id="{1D5741A7-D5D0-A144-ACCC-6E47D87E88C7}"/>
              </a:ext>
            </a:extLst>
          </p:cNvPr>
          <p:cNvSpPr/>
          <p:nvPr/>
        </p:nvSpPr>
        <p:spPr>
          <a:xfrm>
            <a:off x="6760383" y="2170809"/>
            <a:ext cx="489114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Eariler than 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Istio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 v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1.5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-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Istio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Mixer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 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/>
                <a:ea typeface="等线"/>
                <a:cs typeface="Arial"/>
              </a:rPr>
              <a:t>Architecture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401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4000" b="1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  <a:p>
            <a:endParaRPr lang="en-US" altLang="zh-CN" sz="4000" b="1">
              <a:solidFill>
                <a:schemeClr val="bg1"/>
              </a:solidFill>
              <a:latin typeface="Arial" panose="020B0604020202020204" pitchFamily="34" charset="0"/>
              <a:ea typeface="等线 Light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641E110-DE79-A84B-BB29-D77E13F07C6C}"/>
              </a:ext>
            </a:extLst>
          </p:cNvPr>
          <p:cNvSpPr txBox="1"/>
          <p:nvPr/>
        </p:nvSpPr>
        <p:spPr>
          <a:xfrm>
            <a:off x="5128385" y="2260002"/>
            <a:ext cx="3821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solidFill>
                  <a:srgbClr val="C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Telemetry consumes a lot of CPU, causing the Worker thread to block message forwarding</a:t>
            </a:r>
            <a:endParaRPr kumimoji="1" lang="zh-CN" altLang="en-US" sz="1400">
              <a:solidFill>
                <a:srgbClr val="C0000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366594D6-D61B-4648-9BC0-EF83BDCD6F16}"/>
              </a:ext>
            </a:extLst>
          </p:cNvPr>
          <p:cNvSpPr/>
          <p:nvPr/>
        </p:nvSpPr>
        <p:spPr>
          <a:xfrm>
            <a:off x="6990522" y="1857809"/>
            <a:ext cx="97488" cy="355888"/>
          </a:xfrm>
          <a:prstGeom prst="upArrow">
            <a:avLst/>
          </a:prstGeom>
          <a:solidFill>
            <a:srgbClr val="DA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A4E3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F0922D-4381-AE4D-8F82-1E09DD71E08C}"/>
              </a:ext>
            </a:extLst>
          </p:cNvPr>
          <p:cNvSpPr txBox="1"/>
          <p:nvPr/>
        </p:nvSpPr>
        <p:spPr>
          <a:xfrm>
            <a:off x="1059639" y="4590778"/>
            <a:ext cx="1064468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We've added some AsyncWorker threads to envoy, specifically to execute non-urgent but more consuming CPU resources for the task.</a:t>
            </a:r>
            <a:r>
              <a:rPr kumimoji="1"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The AsyncWorker thread runs at low priority (SCHED_IDLE) to reduce the impact of scheduling delay on other work threads.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The Worker thread simply places the message data into a high-performance in-memory queue, which AsyncWorker pulls periodically for processing.</a:t>
            </a: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BE5B5917-25BB-6149-8324-73DB56D7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1541" y="1548053"/>
            <a:ext cx="7814299" cy="30975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5911B899-34AB-6C4A-8207-686692883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6453" y="2917501"/>
            <a:ext cx="8299265" cy="63840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64ACE8B-595A-E44C-92AC-95AEC21A1D95}"/>
              </a:ext>
            </a:extLst>
          </p:cNvPr>
          <p:cNvSpPr txBox="1"/>
          <p:nvPr/>
        </p:nvSpPr>
        <p:spPr>
          <a:xfrm>
            <a:off x="6023617" y="3898725"/>
            <a:ext cx="404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solidFill>
                  <a:srgbClr val="00B05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Telemetry runs in isolated asynchronous threads and does not block Worker threads</a:t>
            </a:r>
            <a:endParaRPr kumimoji="1" lang="zh-CN" altLang="en-US" sz="1400">
              <a:solidFill>
                <a:srgbClr val="00B05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id="{80E8A8F8-DF73-3E42-9528-6DB868AFA9DD}"/>
              </a:ext>
            </a:extLst>
          </p:cNvPr>
          <p:cNvSpPr/>
          <p:nvPr/>
        </p:nvSpPr>
        <p:spPr>
          <a:xfrm>
            <a:off x="8209722" y="3568097"/>
            <a:ext cx="97488" cy="355888"/>
          </a:xfrm>
          <a:prstGeom prst="up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DA4E3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6812A-C05C-45DF-890F-263BDB7AB847}"/>
              </a:ext>
            </a:extLst>
          </p:cNvPr>
          <p:cNvSpPr txBox="1">
            <a:spLocks/>
          </p:cNvSpPr>
          <p:nvPr/>
        </p:nvSpPr>
        <p:spPr>
          <a:xfrm>
            <a:off x="3207842" y="152401"/>
            <a:ext cx="8753580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Istio Mixer Telemetry Optimization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44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1796276" y="4306909"/>
            <a:ext cx="8324428" cy="1457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Senior Software Engineer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at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Tencent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Cloud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Service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Mesh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Team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Istio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Kubernetes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Contributors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785B0-D23A-2847-8700-478100C7EDC5}"/>
              </a:ext>
            </a:extLst>
          </p:cNvPr>
          <p:cNvGrpSpPr/>
          <p:nvPr/>
        </p:nvGrpSpPr>
        <p:grpSpPr>
          <a:xfrm>
            <a:off x="1680948" y="1912051"/>
            <a:ext cx="9647371" cy="2301270"/>
            <a:chOff x="1312813" y="2633479"/>
            <a:chExt cx="9647371" cy="2301270"/>
          </a:xfrm>
        </p:grpSpPr>
        <p:pic>
          <p:nvPicPr>
            <p:cNvPr id="11" name="Picture 2" descr="ç¼è¾ç§ç">
              <a:extLst>
                <a:ext uri="{FF2B5EF4-FFF2-40B4-BE49-F238E27FC236}">
                  <a16:creationId xmlns:a16="http://schemas.microsoft.com/office/drawing/2014/main" id="{2C17A74D-89D2-4A61-B3E8-FAEECD9A9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021" y="2810130"/>
              <a:ext cx="1575779" cy="157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CA715C-7FF6-E644-9041-D903AC24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6720" y="2633479"/>
              <a:ext cx="1752430" cy="175243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3CA9DB6-135D-FC48-874E-9194C0A92102}"/>
                </a:ext>
              </a:extLst>
            </p:cNvPr>
            <p:cNvSpPr/>
            <p:nvPr/>
          </p:nvSpPr>
          <p:spPr>
            <a:xfrm>
              <a:off x="1312813" y="4565417"/>
              <a:ext cx="2226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CN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Lei Peng(@penglei)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BDC5EF-1E93-C440-AC09-3B53F1E1D38B}"/>
                </a:ext>
              </a:extLst>
            </p:cNvPr>
            <p:cNvSpPr/>
            <p:nvPr/>
          </p:nvSpPr>
          <p:spPr>
            <a:xfrm>
              <a:off x="7450890" y="4565417"/>
              <a:ext cx="3509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Lingpeng Chen(@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chenlingpeng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pic>
        <p:nvPicPr>
          <p:cNvPr id="8" name="图形 17">
            <a:extLst>
              <a:ext uri="{FF2B5EF4-FFF2-40B4-BE49-F238E27FC236}">
                <a16:creationId xmlns:a16="http://schemas.microsoft.com/office/drawing/2014/main" id="{5A70AA7B-A52D-7241-9623-323785925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3045" y="5597681"/>
            <a:ext cx="1094064" cy="1094064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528A861F-0332-B24E-9303-5BA1D6FC8B1D}"/>
              </a:ext>
            </a:extLst>
          </p:cNvPr>
          <p:cNvSpPr txBox="1"/>
          <p:nvPr/>
        </p:nvSpPr>
        <p:spPr>
          <a:xfrm>
            <a:off x="10047875" y="6006294"/>
            <a:ext cx="2144125" cy="276837"/>
          </a:xfrm>
          <a:prstGeom prst="rect">
            <a:avLst/>
          </a:prstGeom>
          <a:ln w="12700"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15160" tIns="15160" rIns="15160" bIns="1516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1600">
                <a:solidFill>
                  <a:srgbClr val="007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Tencent</a:t>
            </a:r>
            <a:r>
              <a:rPr lang="zh-CN" altLang="en-US" sz="1600">
                <a:solidFill>
                  <a:srgbClr val="007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r>
              <a:rPr lang="en-US" altLang="zh-CN" sz="1600">
                <a:solidFill>
                  <a:srgbClr val="007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Cloud</a:t>
            </a:r>
            <a:r>
              <a:rPr lang="zh-CN" altLang="en-US" sz="1600">
                <a:solidFill>
                  <a:srgbClr val="007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</a:t>
            </a:r>
            <a:r>
              <a:rPr lang="en-US" altLang="zh-CN" sz="1600">
                <a:solidFill>
                  <a:srgbClr val="007FFF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Mesh</a:t>
            </a:r>
            <a:endParaRPr lang="zh-CN" altLang="en-US" sz="1600">
              <a:solidFill>
                <a:srgbClr val="007FFF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5F0BC2-A710-6E45-A8F4-CD8976996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5490662"/>
            <a:ext cx="3581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C511D4A7-DC91-394D-AE30-DD59BC0FA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2" y="1676594"/>
            <a:ext cx="4286902" cy="4101137"/>
          </a:xfrm>
          <a:prstGeom prst="rect">
            <a:avLst/>
          </a:prstGeom>
        </p:spPr>
      </p:pic>
      <p:pic>
        <p:nvPicPr>
          <p:cNvPr id="15" name="图片 14" descr="图片包含 游戏机, 画&#10;&#10;描述已自动生成">
            <a:extLst>
              <a:ext uri="{FF2B5EF4-FFF2-40B4-BE49-F238E27FC236}">
                <a16:creationId xmlns:a16="http://schemas.microsoft.com/office/drawing/2014/main" id="{307F1B16-0A51-6E42-8DE8-C73F41C7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91" y="1655162"/>
            <a:ext cx="6851909" cy="4111145"/>
          </a:xfrm>
          <a:prstGeom prst="rect">
            <a:avLst/>
          </a:prstGeom>
          <a:effectLst/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7A9013B-B2FC-FC45-AA83-7BDAE28749EF}"/>
              </a:ext>
            </a:extLst>
          </p:cNvPr>
          <p:cNvSpPr txBox="1"/>
          <p:nvPr/>
        </p:nvSpPr>
        <p:spPr>
          <a:xfrm>
            <a:off x="698022" y="5755344"/>
            <a:ext cx="4082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High latency has disappeared after optimization.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0B291E-A961-6242-A95D-8A206D69617F}"/>
              </a:ext>
            </a:extLst>
          </p:cNvPr>
          <p:cNvSpPr txBox="1"/>
          <p:nvPr/>
        </p:nvSpPr>
        <p:spPr>
          <a:xfrm>
            <a:off x="5281513" y="5750176"/>
            <a:ext cx="6054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Envoy processing latency is reduced by more than 40% after optimization.</a:t>
            </a:r>
            <a:endParaRPr kumimoji="1"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F0EB19-5F4D-A146-A0A7-3CB8D665D4B8}"/>
              </a:ext>
            </a:extLst>
          </p:cNvPr>
          <p:cNvSpPr txBox="1">
            <a:spLocks/>
          </p:cNvSpPr>
          <p:nvPr/>
        </p:nvSpPr>
        <p:spPr>
          <a:xfrm>
            <a:off x="3093542" y="1838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Mixer</a:t>
            </a:r>
            <a:r>
              <a:rPr lang="zh-CN" altLang="en-US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  <a:r>
              <a:rPr lang="zh-CN" altLang="en-US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  <a:r>
              <a:rPr lang="zh-CN" altLang="en-US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719892-75ED-0444-97A0-66568DEBE1FE}"/>
              </a:ext>
            </a:extLst>
          </p:cNvPr>
          <p:cNvSpPr/>
          <p:nvPr/>
        </p:nvSpPr>
        <p:spPr>
          <a:xfrm>
            <a:off x="5587626" y="1978961"/>
            <a:ext cx="2433918" cy="154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>
                <a:solidFill>
                  <a:schemeClr val="tx1">
                    <a:lumMod val="65000"/>
                    <a:lumOff val="35000"/>
                  </a:schemeClr>
                </a:solidFill>
              </a:rPr>
              <a:t>official</a:t>
            </a:r>
            <a:endParaRPr kumimoji="1"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16A839-C27D-4E49-A7DB-BBAC904E0D49}"/>
              </a:ext>
            </a:extLst>
          </p:cNvPr>
          <p:cNvSpPr/>
          <p:nvPr/>
        </p:nvSpPr>
        <p:spPr>
          <a:xfrm>
            <a:off x="5587626" y="2133602"/>
            <a:ext cx="2433918" cy="154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000">
                <a:solidFill>
                  <a:schemeClr val="tx1">
                    <a:lumMod val="65000"/>
                    <a:lumOff val="35000"/>
                  </a:schemeClr>
                </a:solidFill>
              </a:rPr>
              <a:t>optimized</a:t>
            </a:r>
            <a:endParaRPr kumimoji="1" lang="zh-CN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6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CF6BC96-D13E-FC41-AEAA-B3B621B731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444914"/>
              </p:ext>
            </p:extLst>
          </p:nvPr>
        </p:nvGraphicFramePr>
        <p:xfrm>
          <a:off x="623420" y="146812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96A8F3B-3F86-0146-816F-382F4CA1B7EE}"/>
              </a:ext>
            </a:extLst>
          </p:cNvPr>
          <p:cNvSpPr txBox="1"/>
          <p:nvPr/>
        </p:nvSpPr>
        <p:spPr>
          <a:xfrm>
            <a:off x="5320596" y="1863462"/>
            <a:ext cx="6247984" cy="4293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/>
                <a:ea typeface="Microsoft YaHei"/>
                <a:cs typeface="Arial"/>
              </a:rPr>
              <a:t>The CPU is a critical resource for the performance of the Istio data plain proxy (envoy).</a:t>
            </a:r>
            <a:endParaRPr lang="en-US" altLang="zh-CN">
              <a:latin typeface="Arial"/>
              <a:ea typeface="Microsoft YaHei"/>
              <a:cs typeface="Arial"/>
            </a:endParaRPr>
          </a:p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/>
                <a:ea typeface="Microsoft YaHei"/>
                <a:cs typeface="Arial"/>
              </a:rPr>
              <a:t>While architectural optimizations can reduce latency, they don't address the underlying problem, and reducing Envoy CPU usage is the key to optimization</a:t>
            </a:r>
            <a:endParaRPr lang="en-US" altLang="zh-CN">
              <a:latin typeface="Arial"/>
              <a:ea typeface="Microsoft YaHei"/>
              <a:cs typeface="Arial"/>
            </a:endParaRPr>
          </a:p>
          <a:p>
            <a:pPr marL="342900" indent="-342900">
              <a:lnSpc>
                <a:spcPct val="150000"/>
              </a:lnSpc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/>
                <a:ea typeface="Microsoft YaHei"/>
                <a:cs typeface="Arial"/>
              </a:rPr>
              <a:t>Mixer consumes around 30% of the CPU for the different functional components of Envoy, and telemetry is a core function of Mixer, so optimizing telemetry is important for the future</a:t>
            </a:r>
            <a:endParaRPr lang="en-US" altLang="zh-CN">
              <a:latin typeface="Arial"/>
              <a:ea typeface="Microsoft YaHe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8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Istiod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Evaluation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ea typeface="等线 Light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532F7A-0FBD-3C44-BDB3-24ACF20B19AB}"/>
              </a:ext>
            </a:extLst>
          </p:cNvPr>
          <p:cNvSpPr txBox="1"/>
          <p:nvPr/>
        </p:nvSpPr>
        <p:spPr>
          <a:xfrm>
            <a:off x="1348740" y="205740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Istio</a:t>
            </a:r>
            <a:r>
              <a:rPr kumimoji="1"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r>
              <a:rPr kumimoji="1" lang="zh-CN" altLang="en-US">
                <a:latin typeface="Arial" panose="020B0604020202020204" pitchFamily="34" charset="0"/>
                <a:cs typeface="Arial" panose="020B0604020202020204" pitchFamily="34" charset="0"/>
              </a:rPr>
              <a:t>带来的礼物：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B1F305-8CBE-EA41-93AD-40C4E968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" y="1966963"/>
            <a:ext cx="3625967" cy="36259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FDC96F-834D-C244-8C9E-E36080DE27D5}"/>
              </a:ext>
            </a:extLst>
          </p:cNvPr>
          <p:cNvSpPr txBox="1"/>
          <p:nvPr/>
        </p:nvSpPr>
        <p:spPr>
          <a:xfrm>
            <a:off x="4832640" y="3549113"/>
            <a:ext cx="621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We have Telemetry V2 now, Mixer is history!</a:t>
            </a:r>
            <a:endParaRPr kumimoji="1"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306BC7-1B40-1346-B090-61888E663C41}"/>
              </a:ext>
            </a:extLst>
          </p:cNvPr>
          <p:cNvSpPr txBox="1"/>
          <p:nvPr/>
        </p:nvSpPr>
        <p:spPr>
          <a:xfrm>
            <a:off x="0" y="6642555"/>
            <a:ext cx="3203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kumimoji="1"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kumimoji="1" lang="zh-CN" alt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https://scarfofsilver.tumblr.com/post/178074461879</a:t>
            </a:r>
            <a:endParaRPr kumimoji="1" lang="zh-CN" alt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9732A7-A0E1-415C-8A77-618B8CE82D32}"/>
              </a:ext>
            </a:extLst>
          </p:cNvPr>
          <p:cNvSpPr txBox="1"/>
          <p:nvPr/>
        </p:nvSpPr>
        <p:spPr>
          <a:xfrm>
            <a:off x="4867540" y="4014456"/>
            <a:ext cx="408220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sz="20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Released Istio</a:t>
            </a:r>
            <a:r>
              <a:rPr kumimoji="1" lang="zh-CN" altLang="en-US" sz="20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 </a:t>
            </a:r>
            <a:r>
              <a:rPr kumimoji="1" lang="en-US" altLang="zh-CN" sz="20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v</a:t>
            </a:r>
            <a:r>
              <a:rPr kumimoji="1" lang="en-US" sz="20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1.5</a:t>
            </a:r>
            <a:r>
              <a:rPr kumimoji="1" lang="en-US" altLang="zh-CN" sz="2000">
                <a:solidFill>
                  <a:schemeClr val="accent2">
                    <a:lumMod val="75000"/>
                  </a:schemeClr>
                </a:solidFill>
                <a:latin typeface="Arial"/>
                <a:ea typeface="+mn-lt"/>
                <a:cs typeface="Arial"/>
              </a:rPr>
              <a:t> - Telemetry V2</a:t>
            </a:r>
            <a:endParaRPr lang="en-US" altLang="zh-CN" sz="2000">
              <a:solidFill>
                <a:schemeClr val="accent2">
                  <a:lumMod val="75000"/>
                </a:schemeClr>
              </a:solidFill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37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2B54BA1F-260B-0C40-8C85-51ECFBBC3527}"/>
              </a:ext>
            </a:extLst>
          </p:cNvPr>
          <p:cNvSpPr/>
          <p:nvPr/>
        </p:nvSpPr>
        <p:spPr>
          <a:xfrm>
            <a:off x="725673" y="1265873"/>
            <a:ext cx="10890397" cy="5486400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9F22E1-4E6A-B441-8B5E-90C7385B4022}"/>
              </a:ext>
            </a:extLst>
          </p:cNvPr>
          <p:cNvSpPr/>
          <p:nvPr/>
        </p:nvSpPr>
        <p:spPr>
          <a:xfrm>
            <a:off x="1088951" y="3336149"/>
            <a:ext cx="2418080" cy="2249427"/>
          </a:xfrm>
          <a:prstGeom prst="rect">
            <a:avLst/>
          </a:prstGeom>
          <a:solidFill>
            <a:srgbClr val="B5D8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native(C++)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  <a:p>
            <a:pPr algn="ctr"/>
            <a:r>
              <a:rPr kumimoji="1" lang="en-US" altLang="zh-CN" sz="120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(WASM</a:t>
            </a:r>
            <a:r>
              <a:rPr kumimoji="1" lang="zh-CN" altLang="en-US" sz="120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filter)</a:t>
            </a:r>
            <a:endParaRPr kumimoji="1" lang="zh-CN" altLang="en-US" sz="120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Wasm-based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A28543-DB09-3A43-9648-0271D30FEC2D}"/>
              </a:ext>
            </a:extLst>
          </p:cNvPr>
          <p:cNvSpPr/>
          <p:nvPr/>
        </p:nvSpPr>
        <p:spPr>
          <a:xfrm>
            <a:off x="1088951" y="1439494"/>
            <a:ext cx="2418080" cy="477689"/>
          </a:xfrm>
          <a:prstGeom prst="rect">
            <a:avLst/>
          </a:prstGeom>
          <a:solidFill>
            <a:srgbClr val="EA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decodeHeaders()</a:t>
            </a:r>
            <a:endParaRPr kumimoji="1" lang="zh-CN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16BF9D-CC59-C44C-AB9C-8653C077BBAA}"/>
              </a:ext>
            </a:extLst>
          </p:cNvPr>
          <p:cNvSpPr/>
          <p:nvPr/>
        </p:nvSpPr>
        <p:spPr>
          <a:xfrm>
            <a:off x="3320016" y="3544143"/>
            <a:ext cx="382772" cy="1829559"/>
          </a:xfrm>
          <a:prstGeom prst="rect">
            <a:avLst/>
          </a:prstGeom>
          <a:solidFill>
            <a:srgbClr val="9999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Proxy-Wasm</a:t>
            </a:r>
            <a:endParaRPr kumimoji="1" lang="zh-CN" alt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EC393C-F6E6-1347-8C6D-F5C8D4D000AD}"/>
              </a:ext>
            </a:extLst>
          </p:cNvPr>
          <p:cNvSpPr/>
          <p:nvPr/>
        </p:nvSpPr>
        <p:spPr>
          <a:xfrm>
            <a:off x="1088951" y="6014483"/>
            <a:ext cx="2418080" cy="561154"/>
          </a:xfrm>
          <a:prstGeom prst="rect">
            <a:avLst/>
          </a:prstGeom>
          <a:solidFill>
            <a:srgbClr val="B5D8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native(C++)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kumimoji="1" lang="zh-CN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4710E8-E20A-C444-B941-88D2C52DA7A4}"/>
              </a:ext>
            </a:extLst>
          </p:cNvPr>
          <p:cNvGrpSpPr/>
          <p:nvPr/>
        </p:nvGrpSpPr>
        <p:grpSpPr>
          <a:xfrm>
            <a:off x="7414513" y="2893066"/>
            <a:ext cx="3604321" cy="3121417"/>
            <a:chOff x="7807341" y="2893066"/>
            <a:chExt cx="3604321" cy="312141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101EA6C-BD56-544F-9061-8D99958A33AE}"/>
                </a:ext>
              </a:extLst>
            </p:cNvPr>
            <p:cNvSpPr/>
            <p:nvPr/>
          </p:nvSpPr>
          <p:spPr>
            <a:xfrm>
              <a:off x="7807341" y="2893066"/>
              <a:ext cx="3604321" cy="31214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0E3DAF1-EB8F-8746-9CBD-EF746391C264}"/>
                </a:ext>
              </a:extLst>
            </p:cNvPr>
            <p:cNvSpPr/>
            <p:nvPr/>
          </p:nvSpPr>
          <p:spPr>
            <a:xfrm>
              <a:off x="8269858" y="3329062"/>
              <a:ext cx="2828261" cy="2249426"/>
            </a:xfrm>
            <a:prstGeom prst="rect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stats</a:t>
              </a:r>
              <a:r>
                <a:rPr kumimoji="1" lang="zh-CN" altLang="en-US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extension</a:t>
              </a:r>
            </a:p>
            <a:p>
              <a:pPr algn="ctr"/>
              <a:r>
                <a:rPr kumimoji="1" lang="en-US" altLang="zh-CN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(telemetry)</a:t>
              </a:r>
              <a:endParaRPr kumimoji="1" lang="zh-CN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E9B6E19-93FF-DE43-85D7-5F4B8BA2C30C}"/>
                </a:ext>
              </a:extLst>
            </p:cNvPr>
            <p:cNvSpPr/>
            <p:nvPr/>
          </p:nvSpPr>
          <p:spPr>
            <a:xfrm>
              <a:off x="8078472" y="3522877"/>
              <a:ext cx="382772" cy="1829559"/>
            </a:xfrm>
            <a:prstGeom prst="rect">
              <a:avLst/>
            </a:prstGeom>
            <a:solidFill>
              <a:srgbClr val="9999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en-US" altLang="zh-CN"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Proxy-Wasm</a:t>
              </a:r>
              <a:endParaRPr kumimoji="1" lang="zh-CN" alt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DEA4863-8F1E-6846-BCB9-588D2DA6DB59}"/>
                </a:ext>
              </a:extLst>
            </p:cNvPr>
            <p:cNvSpPr txBox="1"/>
            <p:nvPr/>
          </p:nvSpPr>
          <p:spPr>
            <a:xfrm>
              <a:off x="10128938" y="2907243"/>
              <a:ext cx="12827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Wasm</a:t>
              </a:r>
              <a:r>
                <a:rPr kumimoji="1" lang="zh-CN" alt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VM</a:t>
              </a:r>
              <a:r>
                <a:rPr kumimoji="1" lang="zh-CN" altLang="en-US" sz="10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Runtime</a:t>
              </a:r>
              <a:endParaRPr kumimoji="1" lang="zh-CN" alt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79F2619-2334-564B-A3E1-0E98D732AC80}"/>
              </a:ext>
            </a:extLst>
          </p:cNvPr>
          <p:cNvCxnSpPr>
            <a:cxnSpLocks/>
          </p:cNvCxnSpPr>
          <p:nvPr/>
        </p:nvCxnSpPr>
        <p:spPr>
          <a:xfrm>
            <a:off x="3702787" y="4506753"/>
            <a:ext cx="39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01366E7-19B5-D04C-B498-F7FB7EB0C531}"/>
              </a:ext>
            </a:extLst>
          </p:cNvPr>
          <p:cNvCxnSpPr>
            <a:cxnSpLocks/>
          </p:cNvCxnSpPr>
          <p:nvPr/>
        </p:nvCxnSpPr>
        <p:spPr>
          <a:xfrm>
            <a:off x="3702787" y="4903367"/>
            <a:ext cx="39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F46FD9B-A7CE-7547-8052-4F2C5EE524C9}"/>
              </a:ext>
            </a:extLst>
          </p:cNvPr>
          <p:cNvCxnSpPr>
            <a:cxnSpLocks/>
          </p:cNvCxnSpPr>
          <p:nvPr/>
        </p:nvCxnSpPr>
        <p:spPr>
          <a:xfrm flipH="1">
            <a:off x="3704013" y="4142971"/>
            <a:ext cx="39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0C5C588-721A-3945-AA8C-18B344E957A8}"/>
              </a:ext>
            </a:extLst>
          </p:cNvPr>
          <p:cNvSpPr/>
          <p:nvPr/>
        </p:nvSpPr>
        <p:spPr>
          <a:xfrm>
            <a:off x="4059928" y="3453417"/>
            <a:ext cx="26977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proxy_on_http_request_headers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E4F21D8-9047-8143-87A2-955A6172905C}"/>
              </a:ext>
            </a:extLst>
          </p:cNvPr>
          <p:cNvSpPr/>
          <p:nvPr/>
        </p:nvSpPr>
        <p:spPr>
          <a:xfrm>
            <a:off x="4059928" y="3839733"/>
            <a:ext cx="3312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proxy_get_http_request_header("request.uri")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1C53DC8-60F8-0941-AF97-9D066BB5F565}"/>
              </a:ext>
            </a:extLst>
          </p:cNvPr>
          <p:cNvSpPr/>
          <p:nvPr/>
        </p:nvSpPr>
        <p:spPr>
          <a:xfrm>
            <a:off x="4059928" y="4226825"/>
            <a:ext cx="2101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proxy_alloc_memory(size)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1FAACCC-DFCE-9140-837B-0A14C32C5A99}"/>
              </a:ext>
            </a:extLst>
          </p:cNvPr>
          <p:cNvSpPr/>
          <p:nvPr/>
        </p:nvSpPr>
        <p:spPr>
          <a:xfrm>
            <a:off x="4059928" y="4619349"/>
            <a:ext cx="26082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...copy value into VM's memory...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69190AA-681B-C240-996C-A8B96C70857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297991" y="1917183"/>
            <a:ext cx="0" cy="42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18D9444-5309-424F-8444-3DDABDA1D52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297991" y="5585576"/>
            <a:ext cx="0" cy="428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FE6B0A6-1A65-8245-9430-14131094A688}"/>
              </a:ext>
            </a:extLst>
          </p:cNvPr>
          <p:cNvCxnSpPr>
            <a:cxnSpLocks/>
          </p:cNvCxnSpPr>
          <p:nvPr/>
        </p:nvCxnSpPr>
        <p:spPr>
          <a:xfrm>
            <a:off x="3702787" y="3779858"/>
            <a:ext cx="39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A3AE142-7C86-4048-BD20-EAFA702B734C}"/>
              </a:ext>
            </a:extLst>
          </p:cNvPr>
          <p:cNvSpPr/>
          <p:nvPr/>
        </p:nvSpPr>
        <p:spPr>
          <a:xfrm>
            <a:off x="6668206" y="6598245"/>
            <a:ext cx="503611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zh-CN" altLang="en-US" sz="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https://docs.google.com/presentation/d/1QMGEuVD9p5iNbzxzgT4p2PXpxg1MjfSbpbJdw6g6Q_Y/edit#slide=id.g62354edd18_1_3193</a:t>
            </a:r>
            <a:endParaRPr kumimoji="1" lang="zh-CN" altLang="en-US" sz="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C580B-A091-154E-91C1-7F4BC814CB3A}"/>
              </a:ext>
            </a:extLst>
          </p:cNvPr>
          <p:cNvSpPr/>
          <p:nvPr/>
        </p:nvSpPr>
        <p:spPr>
          <a:xfrm>
            <a:off x="10153810" y="1316383"/>
            <a:ext cx="14622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 </a:t>
            </a:r>
            <a:r>
              <a:rPr kumimoji="1" lang="zh-CN" altLang="en-US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  <a:r>
              <a:rPr kumimoji="1" lang="zh-CN" altLang="en-US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rgbClr val="00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endParaRPr lang="zh-CN" altLang="en-US" sz="1000">
              <a:solidFill>
                <a:srgbClr val="007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6168F501-F5D2-A04E-A61B-6DEF77EE5E83}"/>
              </a:ext>
            </a:extLst>
          </p:cNvPr>
          <p:cNvSpPr/>
          <p:nvPr/>
        </p:nvSpPr>
        <p:spPr>
          <a:xfrm>
            <a:off x="4324289" y="2364739"/>
            <a:ext cx="1573200" cy="505722"/>
          </a:xfrm>
          <a:prstGeom prst="roundRect">
            <a:avLst>
              <a:gd name="adj" fmla="val 8132"/>
            </a:avLst>
          </a:prstGeom>
          <a:solidFill>
            <a:schemeClr val="bg1">
              <a:lumMod val="85000"/>
            </a:schemeClr>
          </a:solidFill>
          <a:ln w="9525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requests_total</a:t>
            </a:r>
            <a:r>
              <a:rPr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</a:p>
          <a:p>
            <a:pPr algn="ctr"/>
            <a:r>
              <a:rPr lang="en-US" altLang="zh-CN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request_duration</a:t>
            </a:r>
            <a:r>
              <a:rPr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D237F2-28D5-AF4E-87D3-20A5A870F2C9}"/>
              </a:ext>
            </a:extLst>
          </p:cNvPr>
          <p:cNvSpPr/>
          <p:nvPr/>
        </p:nvSpPr>
        <p:spPr>
          <a:xfrm>
            <a:off x="4059587" y="5007910"/>
            <a:ext cx="28023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proxy_record_metric(metric_id, value)</a:t>
            </a: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27E8384B-2EE2-4747-A056-D5BA0FD20679}"/>
              </a:ext>
            </a:extLst>
          </p:cNvPr>
          <p:cNvCxnSpPr>
            <a:cxnSpLocks/>
          </p:cNvCxnSpPr>
          <p:nvPr/>
        </p:nvCxnSpPr>
        <p:spPr>
          <a:xfrm flipH="1">
            <a:off x="3702787" y="5250832"/>
            <a:ext cx="39600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9C4A5C36-77A2-C64F-BEFD-93F5830E40F4}"/>
              </a:ext>
            </a:extLst>
          </p:cNvPr>
          <p:cNvSpPr/>
          <p:nvPr/>
        </p:nvSpPr>
        <p:spPr>
          <a:xfrm>
            <a:off x="1088951" y="2342208"/>
            <a:ext cx="2418080" cy="561154"/>
          </a:xfrm>
          <a:prstGeom prst="rect">
            <a:avLst/>
          </a:prstGeom>
          <a:solidFill>
            <a:srgbClr val="B5D8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native(C++)</a:t>
            </a:r>
            <a:r>
              <a:rPr kumimoji="1" lang="zh-CN" alt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kumimoji="1" lang="zh-CN" alt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30BC5C8-988B-4D4B-B51A-D4412A975172}"/>
              </a:ext>
            </a:extLst>
          </p:cNvPr>
          <p:cNvCxnSpPr>
            <a:cxnSpLocks/>
          </p:cNvCxnSpPr>
          <p:nvPr/>
        </p:nvCxnSpPr>
        <p:spPr>
          <a:xfrm>
            <a:off x="2301515" y="2900156"/>
            <a:ext cx="0" cy="42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66FD4088-A972-1645-B653-2E5E55625C75}"/>
              </a:ext>
            </a:extLst>
          </p:cNvPr>
          <p:cNvCxnSpPr>
            <a:cxnSpLocks/>
          </p:cNvCxnSpPr>
          <p:nvPr/>
        </p:nvCxnSpPr>
        <p:spPr>
          <a:xfrm rot="5400000">
            <a:off x="1900454" y="4038803"/>
            <a:ext cx="2131444" cy="367371"/>
          </a:xfrm>
          <a:prstGeom prst="bentConnector3">
            <a:avLst>
              <a:gd name="adj1" fmla="val -205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67B9D551-89FE-F444-8994-80BBBAB75885}"/>
              </a:ext>
            </a:extLst>
          </p:cNvPr>
          <p:cNvCxnSpPr/>
          <p:nvPr/>
        </p:nvCxnSpPr>
        <p:spPr>
          <a:xfrm>
            <a:off x="2788400" y="5284909"/>
            <a:ext cx="53161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>
            <a:extLst>
              <a:ext uri="{FF2B5EF4-FFF2-40B4-BE49-F238E27FC236}">
                <a16:creationId xmlns:a16="http://schemas.microsoft.com/office/drawing/2014/main" id="{6568986E-7AFD-8042-A2D1-E588691B9DC4}"/>
              </a:ext>
            </a:extLst>
          </p:cNvPr>
          <p:cNvCxnSpPr/>
          <p:nvPr/>
        </p:nvCxnSpPr>
        <p:spPr>
          <a:xfrm flipV="1">
            <a:off x="3149862" y="2617600"/>
            <a:ext cx="1174427" cy="535864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线形标注 2 69">
            <a:extLst>
              <a:ext uri="{FF2B5EF4-FFF2-40B4-BE49-F238E27FC236}">
                <a16:creationId xmlns:a16="http://schemas.microsoft.com/office/drawing/2014/main" id="{42F306F6-8758-C741-B454-A42ABF199937}"/>
              </a:ext>
            </a:extLst>
          </p:cNvPr>
          <p:cNvSpPr/>
          <p:nvPr/>
        </p:nvSpPr>
        <p:spPr>
          <a:xfrm>
            <a:off x="6746621" y="1824456"/>
            <a:ext cx="3604318" cy="698410"/>
          </a:xfrm>
          <a:prstGeom prst="borderCallout2">
            <a:avLst>
              <a:gd name="adj1" fmla="val 18750"/>
              <a:gd name="adj2" fmla="val -1482"/>
              <a:gd name="adj3" fmla="val 18750"/>
              <a:gd name="adj4" fmla="val -12179"/>
              <a:gd name="adj5" fmla="val 93138"/>
              <a:gd name="adj6" fmla="val -23281"/>
            </a:avLst>
          </a:prstGeom>
          <a:solidFill>
            <a:schemeClr val="bg1"/>
          </a:solidFill>
          <a:ln w="63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  <a:r>
              <a:rPr kumimoji="1" lang="zh-CN" altLang="en-US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r>
              <a:rPr kumimoji="1" lang="zh-CN" altLang="en-US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generates metric and stores it in Envoy memory, making</a:t>
            </a:r>
            <a:r>
              <a:rPr kumimoji="1" lang="zh-CN" altLang="en-US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operation very lightweight compared to mixer reporting.</a:t>
            </a:r>
            <a:endParaRPr kumimoji="1" lang="zh-CN" altLang="en-US" sz="120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854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 Mixer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Telemetry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白色的地图&#10;&#10;描述已自动生成">
            <a:extLst>
              <a:ext uri="{FF2B5EF4-FFF2-40B4-BE49-F238E27FC236}">
                <a16:creationId xmlns:a16="http://schemas.microsoft.com/office/drawing/2014/main" id="{996692E1-E9B5-C24F-8D21-C073815D6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02" y="1666682"/>
            <a:ext cx="4832998" cy="386639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96C306-1096-884D-8680-C52EFB379CD3}"/>
              </a:ext>
            </a:extLst>
          </p:cNvPr>
          <p:cNvSpPr txBox="1"/>
          <p:nvPr/>
        </p:nvSpPr>
        <p:spPr>
          <a:xfrm>
            <a:off x="1017384" y="5533080"/>
            <a:ext cx="4076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Telemetry V2</a:t>
            </a:r>
            <a:r>
              <a:rPr kumimoji="1" lang="zh-CN" altLang="en-US" sz="1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reduces CPU usage by about 10%.</a:t>
            </a:r>
            <a:endParaRPr kumimoji="1" lang="zh-CN" altLang="en-US" sz="14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4DDB8B-98C8-9C45-90AC-003F18A2CAFA}"/>
              </a:ext>
            </a:extLst>
          </p:cNvPr>
          <p:cNvSpPr txBox="1"/>
          <p:nvPr/>
        </p:nvSpPr>
        <p:spPr>
          <a:xfrm>
            <a:off x="5615608" y="2941357"/>
            <a:ext cx="6228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The performance of the Telemetry V2 is not too good.</a:t>
            </a:r>
            <a:endParaRPr kumimoji="1" lang="zh-CN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4BBA4E-4D4F-EC40-A914-5492495EAEEF}"/>
              </a:ext>
            </a:extLst>
          </p:cNvPr>
          <p:cNvSpPr/>
          <p:nvPr/>
        </p:nvSpPr>
        <p:spPr>
          <a:xfrm>
            <a:off x="5686917" y="3722064"/>
            <a:ext cx="60860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Based on previous experience, we believe that the new scheme should reduce CPU usage by at least 20% compared to mixer.</a:t>
            </a:r>
          </a:p>
        </p:txBody>
      </p:sp>
    </p:spTree>
    <p:extLst>
      <p:ext uri="{BB962C8B-B14F-4D97-AF65-F5344CB8AC3E}">
        <p14:creationId xmlns:p14="http://schemas.microsoft.com/office/powerpoint/2010/main" val="223559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D44D7AE2-A62F-F046-947D-EDEEF6866DAE}"/>
              </a:ext>
            </a:extLst>
          </p:cNvPr>
          <p:cNvSpPr/>
          <p:nvPr/>
        </p:nvSpPr>
        <p:spPr>
          <a:xfrm>
            <a:off x="5316279" y="1256183"/>
            <a:ext cx="6644137" cy="3184349"/>
          </a:xfrm>
          <a:prstGeom prst="rect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49626" y="1"/>
            <a:ext cx="8852464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Envoy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Wasm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Performance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Disadvantage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(1)</a:t>
            </a:r>
            <a:endParaRPr lang="en-US" sz="3200" b="1" dirty="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8AC591-F366-CF4B-9F60-996870D19DBE}"/>
              </a:ext>
            </a:extLst>
          </p:cNvPr>
          <p:cNvSpPr/>
          <p:nvPr/>
        </p:nvSpPr>
        <p:spPr>
          <a:xfrm>
            <a:off x="5316279" y="4495888"/>
            <a:ext cx="6644138" cy="23398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0" rIns="90000" rtlCol="0" anchor="ctr" anchorCtr="0"/>
          <a:lstStyle/>
          <a:p>
            <a:pPr algn="ctr"/>
            <a:endParaRPr kumimoji="1" lang="zh-CN" altLang="en-US">
              <a:solidFill>
                <a:srgbClr val="0697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D471E1-9A60-AD4E-A515-8D293C6D02C6}"/>
              </a:ext>
            </a:extLst>
          </p:cNvPr>
          <p:cNvSpPr/>
          <p:nvPr/>
        </p:nvSpPr>
        <p:spPr>
          <a:xfrm>
            <a:off x="5467516" y="2307170"/>
            <a:ext cx="1877875" cy="4554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getValue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kumimoji="1" lang="en-US" altLang="zh-CN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request.uri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12D327-C509-2C46-B253-140F1266E191}"/>
              </a:ext>
            </a:extLst>
          </p:cNvPr>
          <p:cNvSpPr/>
          <p:nvPr/>
        </p:nvSpPr>
        <p:spPr>
          <a:xfrm>
            <a:off x="10573167" y="1504289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D57B982-4F75-1E45-8A7F-0E2C6DC67B82}"/>
              </a:ext>
            </a:extLst>
          </p:cNvPr>
          <p:cNvSpPr/>
          <p:nvPr/>
        </p:nvSpPr>
        <p:spPr>
          <a:xfrm>
            <a:off x="10573167" y="1684289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FDD6E2-E568-DF49-9455-497D40359178}"/>
              </a:ext>
            </a:extLst>
          </p:cNvPr>
          <p:cNvSpPr/>
          <p:nvPr/>
        </p:nvSpPr>
        <p:spPr>
          <a:xfrm>
            <a:off x="10573167" y="2039095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8AB621-9A52-574D-ADB9-105AA997E5CA}"/>
              </a:ext>
            </a:extLst>
          </p:cNvPr>
          <p:cNvSpPr/>
          <p:nvPr/>
        </p:nvSpPr>
        <p:spPr>
          <a:xfrm>
            <a:off x="10573167" y="2588977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9E81E1-9C79-1B44-9617-10C16D01F446}"/>
              </a:ext>
            </a:extLst>
          </p:cNvPr>
          <p:cNvSpPr/>
          <p:nvPr/>
        </p:nvSpPr>
        <p:spPr>
          <a:xfrm>
            <a:off x="10573167" y="1864289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C51564-792D-7F4A-91D7-84A7192B61B1}"/>
              </a:ext>
            </a:extLst>
          </p:cNvPr>
          <p:cNvSpPr/>
          <p:nvPr/>
        </p:nvSpPr>
        <p:spPr>
          <a:xfrm>
            <a:off x="10573167" y="2219095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B2738B-1DDE-8641-8192-3B55949578C4}"/>
              </a:ext>
            </a:extLst>
          </p:cNvPr>
          <p:cNvSpPr/>
          <p:nvPr/>
        </p:nvSpPr>
        <p:spPr>
          <a:xfrm>
            <a:off x="10573167" y="2768977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D9E988-61EB-2942-8B1E-D334F45AF7EC}"/>
              </a:ext>
            </a:extLst>
          </p:cNvPr>
          <p:cNvSpPr/>
          <p:nvPr/>
        </p:nvSpPr>
        <p:spPr>
          <a:xfrm>
            <a:off x="10573167" y="3485450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C722B3-E0DC-1B46-9C45-D5D89C29A347}"/>
              </a:ext>
            </a:extLst>
          </p:cNvPr>
          <p:cNvSpPr/>
          <p:nvPr/>
        </p:nvSpPr>
        <p:spPr>
          <a:xfrm>
            <a:off x="10573167" y="2948977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D243D2-5EC5-E74F-8124-008D755C42E4}"/>
              </a:ext>
            </a:extLst>
          </p:cNvPr>
          <p:cNvSpPr/>
          <p:nvPr/>
        </p:nvSpPr>
        <p:spPr>
          <a:xfrm>
            <a:off x="10573167" y="3125450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E3BD3BB-E123-B742-B0A0-0A820B0C1F11}"/>
              </a:ext>
            </a:extLst>
          </p:cNvPr>
          <p:cNvSpPr/>
          <p:nvPr/>
        </p:nvSpPr>
        <p:spPr>
          <a:xfrm>
            <a:off x="10573167" y="3665450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92CB21D-6541-654E-903E-ADB2ADF1ED73}"/>
              </a:ext>
            </a:extLst>
          </p:cNvPr>
          <p:cNvSpPr/>
          <p:nvPr/>
        </p:nvSpPr>
        <p:spPr>
          <a:xfrm>
            <a:off x="10573167" y="2395568"/>
            <a:ext cx="540000" cy="19340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/>
              <a:t>0x3BAC</a:t>
            </a:r>
            <a:endParaRPr kumimoji="1" lang="zh-CN" altLang="en-US" sz="80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0450224-A03B-3345-85E9-69708C2618F6}"/>
              </a:ext>
            </a:extLst>
          </p:cNvPr>
          <p:cNvSpPr/>
          <p:nvPr/>
        </p:nvSpPr>
        <p:spPr>
          <a:xfrm>
            <a:off x="10573167" y="3305450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723425-53F3-C440-9CD7-782C645E7C38}"/>
              </a:ext>
            </a:extLst>
          </p:cNvPr>
          <p:cNvSpPr/>
          <p:nvPr/>
        </p:nvSpPr>
        <p:spPr>
          <a:xfrm>
            <a:off x="10573167" y="3846368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ED9E0A3-35E6-DA4E-BB59-D2B410B78956}"/>
              </a:ext>
            </a:extLst>
          </p:cNvPr>
          <p:cNvSpPr/>
          <p:nvPr/>
        </p:nvSpPr>
        <p:spPr>
          <a:xfrm>
            <a:off x="10578967" y="5327296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1A8251C-E263-4F47-8C6F-78D4D8391018}"/>
              </a:ext>
            </a:extLst>
          </p:cNvPr>
          <p:cNvSpPr/>
          <p:nvPr/>
        </p:nvSpPr>
        <p:spPr>
          <a:xfrm>
            <a:off x="10578967" y="4967296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865351-54AA-6341-9BC7-7000BB7E8223}"/>
              </a:ext>
            </a:extLst>
          </p:cNvPr>
          <p:cNvSpPr/>
          <p:nvPr/>
        </p:nvSpPr>
        <p:spPr>
          <a:xfrm>
            <a:off x="10578967" y="5507296"/>
            <a:ext cx="540000" cy="180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380493D-9729-AA49-9B7F-9422507A05B4}"/>
              </a:ext>
            </a:extLst>
          </p:cNvPr>
          <p:cNvSpPr/>
          <p:nvPr/>
        </p:nvSpPr>
        <p:spPr>
          <a:xfrm>
            <a:off x="10578967" y="5147296"/>
            <a:ext cx="540000" cy="1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19C297C-5CCB-784C-A00C-6E071849225C}"/>
              </a:ext>
            </a:extLst>
          </p:cNvPr>
          <p:cNvSpPr/>
          <p:nvPr/>
        </p:nvSpPr>
        <p:spPr>
          <a:xfrm>
            <a:off x="10578740" y="5687296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F494F251-2CAB-7641-8C47-83F02D6B98BA}"/>
              </a:ext>
            </a:extLst>
          </p:cNvPr>
          <p:cNvCxnSpPr>
            <a:cxnSpLocks/>
          </p:cNvCxnSpPr>
          <p:nvPr/>
        </p:nvCxnSpPr>
        <p:spPr>
          <a:xfrm flipV="1">
            <a:off x="10573167" y="3881770"/>
            <a:ext cx="0" cy="374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0C7085EF-0503-9A46-BF90-E1318E0CF4A1}"/>
              </a:ext>
            </a:extLst>
          </p:cNvPr>
          <p:cNvCxnSpPr/>
          <p:nvPr/>
        </p:nvCxnSpPr>
        <p:spPr>
          <a:xfrm flipV="1">
            <a:off x="11113167" y="3881770"/>
            <a:ext cx="0" cy="374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5873C8A-1694-454B-A0BF-78878099493C}"/>
              </a:ext>
            </a:extLst>
          </p:cNvPr>
          <p:cNvCxnSpPr/>
          <p:nvPr/>
        </p:nvCxnSpPr>
        <p:spPr>
          <a:xfrm flipV="1">
            <a:off x="10573167" y="1267335"/>
            <a:ext cx="0" cy="3744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7CACF91-B9CF-7349-9488-78A25C668D4D}"/>
              </a:ext>
            </a:extLst>
          </p:cNvPr>
          <p:cNvCxnSpPr/>
          <p:nvPr/>
        </p:nvCxnSpPr>
        <p:spPr>
          <a:xfrm flipV="1">
            <a:off x="11113167" y="1256865"/>
            <a:ext cx="0" cy="374424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D72150F5-B884-9842-9779-CE7C3FB63B30}"/>
              </a:ext>
            </a:extLst>
          </p:cNvPr>
          <p:cNvCxnSpPr>
            <a:cxnSpLocks/>
          </p:cNvCxnSpPr>
          <p:nvPr/>
        </p:nvCxnSpPr>
        <p:spPr>
          <a:xfrm flipV="1">
            <a:off x="10578740" y="6222187"/>
            <a:ext cx="0" cy="28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C414584-1163-4444-8DC3-B04459C5C203}"/>
              </a:ext>
            </a:extLst>
          </p:cNvPr>
          <p:cNvSpPr txBox="1"/>
          <p:nvPr/>
        </p:nvSpPr>
        <p:spPr>
          <a:xfrm>
            <a:off x="11098698" y="1424259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kumimoji="1" lang="zh-CN" altLang="en-US" sz="1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EE583A9-7CAA-FC49-838F-FEFE6C0EF9FB}"/>
              </a:ext>
            </a:extLst>
          </p:cNvPr>
          <p:cNvSpPr txBox="1"/>
          <p:nvPr/>
        </p:nvSpPr>
        <p:spPr>
          <a:xfrm>
            <a:off x="11064513" y="2295097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endParaRPr kumimoji="1" lang="zh-CN" altLang="en-US" sz="100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1653641-F10D-D142-872D-789655D7E15F}"/>
              </a:ext>
            </a:extLst>
          </p:cNvPr>
          <p:cNvCxnSpPr>
            <a:cxnSpLocks/>
          </p:cNvCxnSpPr>
          <p:nvPr/>
        </p:nvCxnSpPr>
        <p:spPr>
          <a:xfrm flipV="1">
            <a:off x="11118740" y="6210076"/>
            <a:ext cx="0" cy="288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8343449B-DDD4-9F45-B06B-86861A06F8AF}"/>
              </a:ext>
            </a:extLst>
          </p:cNvPr>
          <p:cNvCxnSpPr>
            <a:cxnSpLocks/>
          </p:cNvCxnSpPr>
          <p:nvPr/>
        </p:nvCxnSpPr>
        <p:spPr>
          <a:xfrm flipV="1">
            <a:off x="11118770" y="4728170"/>
            <a:ext cx="0" cy="2391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7F438012-E0D6-4D42-A975-4FB63DD20E1B}"/>
              </a:ext>
            </a:extLst>
          </p:cNvPr>
          <p:cNvCxnSpPr>
            <a:cxnSpLocks/>
          </p:cNvCxnSpPr>
          <p:nvPr/>
        </p:nvCxnSpPr>
        <p:spPr>
          <a:xfrm flipV="1">
            <a:off x="10579336" y="4728170"/>
            <a:ext cx="0" cy="23912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AF86766-A598-B540-B101-5D58E1C90D8A}"/>
              </a:ext>
            </a:extLst>
          </p:cNvPr>
          <p:cNvSpPr txBox="1"/>
          <p:nvPr/>
        </p:nvSpPr>
        <p:spPr>
          <a:xfrm>
            <a:off x="11052026" y="3113074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bufer</a:t>
            </a:r>
            <a:endParaRPr kumimoji="1" lang="zh-CN" altLang="en-US" sz="10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1ADB805-6E0C-6B4E-8AB5-A8A4272C3AA4}"/>
              </a:ext>
            </a:extLst>
          </p:cNvPr>
          <p:cNvSpPr txBox="1"/>
          <p:nvPr/>
        </p:nvSpPr>
        <p:spPr>
          <a:xfrm>
            <a:off x="11086106" y="4916299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bufer</a:t>
            </a:r>
            <a:endParaRPr kumimoji="1" lang="zh-CN" altLang="en-US" sz="10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9949F1B-E1AB-CA47-8A73-9F1C4E3903A1}"/>
              </a:ext>
            </a:extLst>
          </p:cNvPr>
          <p:cNvSpPr/>
          <p:nvPr/>
        </p:nvSpPr>
        <p:spPr>
          <a:xfrm>
            <a:off x="5677291" y="5853364"/>
            <a:ext cx="1367914" cy="4404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E693F68-91BB-A148-A530-2FFF477A7D48}"/>
              </a:ext>
            </a:extLst>
          </p:cNvPr>
          <p:cNvSpPr/>
          <p:nvPr/>
        </p:nvSpPr>
        <p:spPr>
          <a:xfrm>
            <a:off x="5738442" y="5078359"/>
            <a:ext cx="1245613" cy="453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parse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0D79C81-8757-1D47-92F9-F9ABC35F1418}"/>
              </a:ext>
            </a:extLst>
          </p:cNvPr>
          <p:cNvSpPr/>
          <p:nvPr/>
        </p:nvSpPr>
        <p:spPr>
          <a:xfrm>
            <a:off x="7782490" y="5847017"/>
            <a:ext cx="2232540" cy="453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</a:p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(serialize)</a:t>
            </a:r>
            <a:endParaRPr kumimoji="1" lang="zh-CN" altLang="en-US" sz="10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5B72F84-DE1E-7B42-80F5-A9A7C973DFC9}"/>
              </a:ext>
            </a:extLst>
          </p:cNvPr>
          <p:cNvSpPr/>
          <p:nvPr/>
        </p:nvSpPr>
        <p:spPr>
          <a:xfrm>
            <a:off x="7782493" y="5100789"/>
            <a:ext cx="2232534" cy="453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kumimoji="1" lang="zh-CN" altLang="en-US" sz="100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1D2609D-3839-EC4B-AEF3-A9ABC85217CD}"/>
              </a:ext>
            </a:extLst>
          </p:cNvPr>
          <p:cNvSpPr/>
          <p:nvPr/>
        </p:nvSpPr>
        <p:spPr>
          <a:xfrm>
            <a:off x="5783647" y="3294295"/>
            <a:ext cx="1245613" cy="453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getProperty</a:t>
            </a:r>
            <a:endParaRPr kumimoji="1"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E4D82A05-376E-5043-8AD5-C18B751A92F5}"/>
              </a:ext>
            </a:extLst>
          </p:cNvPr>
          <p:cNvCxnSpPr>
            <a:cxnSpLocks/>
          </p:cNvCxnSpPr>
          <p:nvPr/>
        </p:nvCxnSpPr>
        <p:spPr>
          <a:xfrm>
            <a:off x="5316279" y="4469477"/>
            <a:ext cx="6644138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4B1FC12C-9CAB-CF49-B6C1-3C59B4EA7E47}"/>
              </a:ext>
            </a:extLst>
          </p:cNvPr>
          <p:cNvSpPr/>
          <p:nvPr/>
        </p:nvSpPr>
        <p:spPr>
          <a:xfrm>
            <a:off x="7452335" y="3294295"/>
            <a:ext cx="1729553" cy="4531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r>
              <a:rPr kumimoji="1" lang="zh-CN" alt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kumimoji="1" lang="zh-CN" alt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(deserialize)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1260C80-1E84-A54D-9B3C-E3126D7304CF}"/>
              </a:ext>
            </a:extLst>
          </p:cNvPr>
          <p:cNvSpPr/>
          <p:nvPr/>
        </p:nvSpPr>
        <p:spPr>
          <a:xfrm>
            <a:off x="7837828" y="3971518"/>
            <a:ext cx="733369" cy="2967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malloc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7698B6-1157-2B43-8801-DDE27DDB1C72}"/>
              </a:ext>
            </a:extLst>
          </p:cNvPr>
          <p:cNvSpPr/>
          <p:nvPr/>
        </p:nvSpPr>
        <p:spPr>
          <a:xfrm>
            <a:off x="9236682" y="4562684"/>
            <a:ext cx="635410" cy="257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memcpy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C3C2285-128C-BF41-89B2-88E25ADF451A}"/>
              </a:ext>
            </a:extLst>
          </p:cNvPr>
          <p:cNvCxnSpPr>
            <a:cxnSpLocks/>
            <a:stCxn id="10" idx="2"/>
            <a:endCxn id="48" idx="0"/>
          </p:cNvCxnSpPr>
          <p:nvPr/>
        </p:nvCxnSpPr>
        <p:spPr>
          <a:xfrm>
            <a:off x="6406454" y="2762630"/>
            <a:ext cx="0" cy="5316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C8C0738-C2E1-CC47-8E39-CB3BE7A05E17}"/>
              </a:ext>
            </a:extLst>
          </p:cNvPr>
          <p:cNvCxnSpPr>
            <a:cxnSpLocks/>
          </p:cNvCxnSpPr>
          <p:nvPr/>
        </p:nvCxnSpPr>
        <p:spPr>
          <a:xfrm>
            <a:off x="6317821" y="3755450"/>
            <a:ext cx="0" cy="132290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53A32FB3-2C9E-1944-A1B2-B4151985211D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>
            <a:off x="7029260" y="3520887"/>
            <a:ext cx="42307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1923C2B-038A-D841-B8D7-EF56AA7D22A0}"/>
              </a:ext>
            </a:extLst>
          </p:cNvPr>
          <p:cNvCxnSpPr>
            <a:cxnSpLocks/>
          </p:cNvCxnSpPr>
          <p:nvPr/>
        </p:nvCxnSpPr>
        <p:spPr>
          <a:xfrm>
            <a:off x="6398327" y="5520329"/>
            <a:ext cx="0" cy="32668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1A2CDE8-CB17-0640-9C95-09A3074FF45B}"/>
              </a:ext>
            </a:extLst>
          </p:cNvPr>
          <p:cNvCxnSpPr>
            <a:cxnSpLocks/>
          </p:cNvCxnSpPr>
          <p:nvPr/>
        </p:nvCxnSpPr>
        <p:spPr>
          <a:xfrm flipV="1">
            <a:off x="8202776" y="4260490"/>
            <a:ext cx="0" cy="83253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BC010CF-2011-7F42-A872-2E10C795CD2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7045205" y="6073609"/>
            <a:ext cx="737285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EF0FC093-FAF1-FB41-9099-CFFE9C580F6C}"/>
              </a:ext>
            </a:extLst>
          </p:cNvPr>
          <p:cNvCxnSpPr>
            <a:cxnSpLocks/>
          </p:cNvCxnSpPr>
          <p:nvPr/>
        </p:nvCxnSpPr>
        <p:spPr>
          <a:xfrm flipV="1">
            <a:off x="9512502" y="4819789"/>
            <a:ext cx="0" cy="27323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连接符 61">
            <a:extLst>
              <a:ext uri="{FF2B5EF4-FFF2-40B4-BE49-F238E27FC236}">
                <a16:creationId xmlns:a16="http://schemas.microsoft.com/office/drawing/2014/main" id="{8E47C58C-6945-C640-808C-4CABF9BB2A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87947" y="3272247"/>
            <a:ext cx="702000" cy="1368000"/>
          </a:xfrm>
          <a:prstGeom prst="bentConnector3">
            <a:avLst>
              <a:gd name="adj1" fmla="val 62939"/>
            </a:avLst>
          </a:prstGeom>
          <a:ln>
            <a:solidFill>
              <a:schemeClr val="accent2">
                <a:lumMod val="75000"/>
              </a:schemeClr>
            </a:solidFill>
            <a:prstDash val="dash"/>
            <a:headEnd type="triangl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肘形连接符 62">
            <a:extLst>
              <a:ext uri="{FF2B5EF4-FFF2-40B4-BE49-F238E27FC236}">
                <a16:creationId xmlns:a16="http://schemas.microsoft.com/office/drawing/2014/main" id="{5FEE66F2-1223-734B-8865-DAD658F191F0}"/>
              </a:ext>
            </a:extLst>
          </p:cNvPr>
          <p:cNvCxnSpPr>
            <a:cxnSpLocks/>
            <a:endCxn id="52" idx="3"/>
          </p:cNvCxnSpPr>
          <p:nvPr/>
        </p:nvCxnSpPr>
        <p:spPr>
          <a:xfrm rot="10800000">
            <a:off x="9872092" y="4691236"/>
            <a:ext cx="693164" cy="314732"/>
          </a:xfrm>
          <a:prstGeom prst="bentConnector3">
            <a:avLst>
              <a:gd name="adj1" fmla="val 59610"/>
            </a:avLst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>
            <a:extLst>
              <a:ext uri="{FF2B5EF4-FFF2-40B4-BE49-F238E27FC236}">
                <a16:creationId xmlns:a16="http://schemas.microsoft.com/office/drawing/2014/main" id="{BA1DDA95-948E-0F41-8A75-5956CF25391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86437" y="3226292"/>
            <a:ext cx="1986730" cy="864000"/>
          </a:xfrm>
          <a:prstGeom prst="bentConnector3">
            <a:avLst>
              <a:gd name="adj1" fmla="val 51070"/>
            </a:avLst>
          </a:prstGeom>
          <a:ln>
            <a:solidFill>
              <a:schemeClr val="accent2">
                <a:lumMod val="75000"/>
              </a:schemeClr>
            </a:solidFill>
            <a:prstDash val="dash"/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1E0134F8-7C75-B44E-8EDA-931F5F732545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>
          <a:xfrm flipV="1">
            <a:off x="8898760" y="5553972"/>
            <a:ext cx="0" cy="293045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>
            <a:extLst>
              <a:ext uri="{FF2B5EF4-FFF2-40B4-BE49-F238E27FC236}">
                <a16:creationId xmlns:a16="http://schemas.microsoft.com/office/drawing/2014/main" id="{3D161568-ECA7-1C4F-9FBD-BD86B94D2CCD}"/>
              </a:ext>
            </a:extLst>
          </p:cNvPr>
          <p:cNvCxnSpPr>
            <a:cxnSpLocks/>
            <a:stCxn id="45" idx="3"/>
            <a:endCxn id="29" idx="1"/>
          </p:cNvCxnSpPr>
          <p:nvPr/>
        </p:nvCxnSpPr>
        <p:spPr>
          <a:xfrm flipV="1">
            <a:off x="10015030" y="5777295"/>
            <a:ext cx="563710" cy="39600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>
            <a:extLst>
              <a:ext uri="{FF2B5EF4-FFF2-40B4-BE49-F238E27FC236}">
                <a16:creationId xmlns:a16="http://schemas.microsoft.com/office/drawing/2014/main" id="{5AD5B939-677A-BC4B-9BF3-0599ECADFB97}"/>
              </a:ext>
            </a:extLst>
          </p:cNvPr>
          <p:cNvCxnSpPr>
            <a:cxnSpLocks/>
          </p:cNvCxnSpPr>
          <p:nvPr/>
        </p:nvCxnSpPr>
        <p:spPr>
          <a:xfrm flipV="1">
            <a:off x="10015030" y="5088611"/>
            <a:ext cx="563937" cy="864000"/>
          </a:xfrm>
          <a:prstGeom prst="bentConnector3">
            <a:avLst>
              <a:gd name="adj1" fmla="val 23155"/>
            </a:avLst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4B85A66E-6584-8745-9A66-BC8802DA7659}"/>
              </a:ext>
            </a:extLst>
          </p:cNvPr>
          <p:cNvSpPr/>
          <p:nvPr/>
        </p:nvSpPr>
        <p:spPr>
          <a:xfrm>
            <a:off x="7914908" y="2737886"/>
            <a:ext cx="804409" cy="3254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memcpy</a:t>
            </a:r>
            <a:endParaRPr kumimoji="1"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肘形连接符 70">
            <a:extLst>
              <a:ext uri="{FF2B5EF4-FFF2-40B4-BE49-F238E27FC236}">
                <a16:creationId xmlns:a16="http://schemas.microsoft.com/office/drawing/2014/main" id="{7F33BC95-74E9-EF45-87FF-3DF749343636}"/>
              </a:ext>
            </a:extLst>
          </p:cNvPr>
          <p:cNvCxnSpPr>
            <a:cxnSpLocks/>
          </p:cNvCxnSpPr>
          <p:nvPr/>
        </p:nvCxnSpPr>
        <p:spPr>
          <a:xfrm rot="10800000">
            <a:off x="8719317" y="2924828"/>
            <a:ext cx="1853850" cy="241200"/>
          </a:xfrm>
          <a:prstGeom prst="bentConnector3">
            <a:avLst>
              <a:gd name="adj1" fmla="val 54588"/>
            </a:avLst>
          </a:prstGeom>
          <a:ln>
            <a:solidFill>
              <a:schemeClr val="accent2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>
            <a:extLst>
              <a:ext uri="{FF2B5EF4-FFF2-40B4-BE49-F238E27FC236}">
                <a16:creationId xmlns:a16="http://schemas.microsoft.com/office/drawing/2014/main" id="{B51DF300-2137-424C-B9E8-686D21777704}"/>
              </a:ext>
            </a:extLst>
          </p:cNvPr>
          <p:cNvCxnSpPr>
            <a:cxnSpLocks/>
            <a:stCxn id="70" idx="3"/>
            <a:endCxn id="11" idx="1"/>
          </p:cNvCxnSpPr>
          <p:nvPr/>
        </p:nvCxnSpPr>
        <p:spPr>
          <a:xfrm flipV="1">
            <a:off x="8719317" y="1594289"/>
            <a:ext cx="1853850" cy="1224000"/>
          </a:xfrm>
          <a:prstGeom prst="bentConnector3">
            <a:avLst>
              <a:gd name="adj1" fmla="val 44838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D9059BBA-7BE8-124A-B702-CBF2399CFF4E}"/>
              </a:ext>
            </a:extLst>
          </p:cNvPr>
          <p:cNvCxnSpPr>
            <a:cxnSpLocks/>
            <a:stCxn id="50" idx="0"/>
            <a:endCxn id="70" idx="2"/>
          </p:cNvCxnSpPr>
          <p:nvPr/>
        </p:nvCxnSpPr>
        <p:spPr>
          <a:xfrm flipV="1">
            <a:off x="8317112" y="3063372"/>
            <a:ext cx="1" cy="230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连接符 73">
            <a:extLst>
              <a:ext uri="{FF2B5EF4-FFF2-40B4-BE49-F238E27FC236}">
                <a16:creationId xmlns:a16="http://schemas.microsoft.com/office/drawing/2014/main" id="{CC2AA19C-D9A1-8C48-AEC9-893A940882EE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 flipV="1">
            <a:off x="7345391" y="1521862"/>
            <a:ext cx="3187710" cy="101303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2AC3F379-FD7B-6648-867E-C58ADA15217D}"/>
              </a:ext>
            </a:extLst>
          </p:cNvPr>
          <p:cNvSpPr txBox="1"/>
          <p:nvPr/>
        </p:nvSpPr>
        <p:spPr>
          <a:xfrm>
            <a:off x="10429260" y="4213906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/>
              <a:t>vm</a:t>
            </a:r>
            <a:r>
              <a:rPr kumimoji="1" lang="zh-CN" altLang="en-US" sz="1000"/>
              <a:t> </a:t>
            </a:r>
            <a:r>
              <a:rPr kumimoji="1" lang="en-US" altLang="zh-CN" sz="1000"/>
              <a:t>memory</a:t>
            </a:r>
            <a:endParaRPr kumimoji="1" lang="zh-CN" altLang="en-US" sz="100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AFE1E3E-40C4-E840-A2AD-6EB6FC8F757B}"/>
              </a:ext>
            </a:extLst>
          </p:cNvPr>
          <p:cNvSpPr txBox="1"/>
          <p:nvPr/>
        </p:nvSpPr>
        <p:spPr>
          <a:xfrm>
            <a:off x="10281955" y="6591739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host(envoy)</a:t>
            </a:r>
            <a:r>
              <a:rPr kumimoji="1"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kumimoji="1" lang="zh-CN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9F1F1CA-9360-564A-89E0-C0D134E7F7AB}"/>
              </a:ext>
            </a:extLst>
          </p:cNvPr>
          <p:cNvSpPr txBox="1"/>
          <p:nvPr/>
        </p:nvSpPr>
        <p:spPr>
          <a:xfrm>
            <a:off x="308184" y="2581211"/>
            <a:ext cx="4800724" cy="34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kumimoji="1" lang="en-US" altLang="zh-CN" sz="14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The Wasm extension can only exchange data with the Host environment via copy (Envoy Wasm</a:t>
            </a:r>
            <a:r>
              <a:rPr kumimoji="1" lang="zh-CN" altLang="en-US" sz="14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NullVM mode is also subject to this restriction)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endParaRPr kumimoji="1" lang="en-US" altLang="zh-CN" sz="14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kumimoji="1" lang="en-US" altLang="zh-CN" sz="14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The Wasm extension needs to perform multiple memory copies to get a property value via the Proxy-Wasm SDK</a:t>
            </a: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endParaRPr kumimoji="1" lang="en-US" altLang="zh-CN" sz="14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kumimoji="1" lang="en-US" altLang="zh-CN" sz="14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The Wasm stats extension needs to get multiple Request, Response properties from the Envoy Host environment when calculating metrics</a:t>
            </a:r>
          </a:p>
        </p:txBody>
      </p:sp>
      <p:sp>
        <p:nvSpPr>
          <p:cNvPr id="80" name="手杖形箭头 79">
            <a:extLst>
              <a:ext uri="{FF2B5EF4-FFF2-40B4-BE49-F238E27FC236}">
                <a16:creationId xmlns:a16="http://schemas.microsoft.com/office/drawing/2014/main" id="{A695CD00-DFF1-9047-B043-52C34D59EF51}"/>
              </a:ext>
            </a:extLst>
          </p:cNvPr>
          <p:cNvSpPr/>
          <p:nvPr/>
        </p:nvSpPr>
        <p:spPr>
          <a:xfrm rot="5400000">
            <a:off x="10956670" y="2663029"/>
            <a:ext cx="645835" cy="333747"/>
          </a:xfrm>
          <a:prstGeom prst="uturnArrow">
            <a:avLst>
              <a:gd name="adj1" fmla="val 674"/>
              <a:gd name="adj2" fmla="val 6085"/>
              <a:gd name="adj3" fmla="val 11476"/>
              <a:gd name="adj4" fmla="val 21172"/>
              <a:gd name="adj5" fmla="val 100000"/>
            </a:avLst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C34250F-7473-8844-A486-32A2C9A2DA53}"/>
              </a:ext>
            </a:extLst>
          </p:cNvPr>
          <p:cNvSpPr/>
          <p:nvPr/>
        </p:nvSpPr>
        <p:spPr>
          <a:xfrm>
            <a:off x="10578740" y="5864624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F6FDA2-33CB-564D-87E1-A7BE08453D61}"/>
              </a:ext>
            </a:extLst>
          </p:cNvPr>
          <p:cNvSpPr/>
          <p:nvPr/>
        </p:nvSpPr>
        <p:spPr>
          <a:xfrm>
            <a:off x="10578740" y="6041053"/>
            <a:ext cx="540000" cy="18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5C6356E2-CAF9-3340-85F1-1154140DF785}"/>
              </a:ext>
            </a:extLst>
          </p:cNvPr>
          <p:cNvSpPr txBox="1"/>
          <p:nvPr/>
        </p:nvSpPr>
        <p:spPr>
          <a:xfrm>
            <a:off x="11094207" y="5631523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kumimoji="1" lang="zh-CN" altLang="en-US" sz="10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9883866-5B29-9D4F-AADA-03B892DB4087}"/>
              </a:ext>
            </a:extLst>
          </p:cNvPr>
          <p:cNvSpPr/>
          <p:nvPr/>
        </p:nvSpPr>
        <p:spPr>
          <a:xfrm>
            <a:off x="381396" y="1881111"/>
            <a:ext cx="2650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Memory </a:t>
            </a:r>
            <a:r>
              <a:rPr lang="zh-CN" altLang="en-US" sz="2000">
                <a:latin typeface="Arial" panose="020B0604020202020204" pitchFamily="34" charset="0"/>
                <a:cs typeface="Arial" panose="020B0604020202020204" pitchFamily="34" charset="0"/>
              </a:rPr>
              <a:t>copy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2629547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49626" y="1"/>
            <a:ext cx="8747762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Envoy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Wasm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Performance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D</a:t>
            </a:r>
            <a:r>
              <a:rPr lang="en-US" altLang="zh-CN" sz="3200" b="1" dirty="0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isadvantage</a:t>
            </a:r>
            <a:r>
              <a:rPr lang="zh-CN" altLang="en-US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(2)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D3A0712-2CDF-034C-8967-2F42034E13B9}"/>
              </a:ext>
            </a:extLst>
          </p:cNvPr>
          <p:cNvSpPr txBox="1"/>
          <p:nvPr/>
        </p:nvSpPr>
        <p:spPr>
          <a:xfrm>
            <a:off x="7268016" y="2578251"/>
            <a:ext cx="4481649" cy="30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The stats extension to generate telemetry metrics requires support from the metadata_exchange extension to obtain information about the peer node (e.g. service name, version, etc.)</a:t>
            </a:r>
          </a:p>
          <a:p>
            <a:pPr marL="285750" indent="-285750">
              <a:lnSpc>
                <a:spcPts val="24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ts val="24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metadata_exchange extensions and stats extensions running in two separate VMs, with node information being passed through Envoy's filterState.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915159C-5A65-E14C-8525-80FC5CB5B699}"/>
              </a:ext>
            </a:extLst>
          </p:cNvPr>
          <p:cNvSpPr/>
          <p:nvPr/>
        </p:nvSpPr>
        <p:spPr>
          <a:xfrm>
            <a:off x="677640" y="2386599"/>
            <a:ext cx="6307762" cy="3550651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25400">
            <a:solidFill>
              <a:srgbClr val="069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0" rIns="90000" rtlCol="0" anchor="t" anchorCtr="0"/>
          <a:lstStyle/>
          <a:p>
            <a:r>
              <a:rPr kumimoji="1" lang="en-US" altLang="zh-CN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endParaRPr kumimoji="1" lang="zh-CN" altLang="en-US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20CEE4A-A9F4-0E40-B712-D77CE7228EAC}"/>
              </a:ext>
            </a:extLst>
          </p:cNvPr>
          <p:cNvSpPr/>
          <p:nvPr/>
        </p:nvSpPr>
        <p:spPr>
          <a:xfrm>
            <a:off x="4109482" y="4849801"/>
            <a:ext cx="2067152" cy="966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kumimoji="1"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kumimoji="1"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82EAB739-4466-0C4C-9E00-560C9E8935C1}"/>
              </a:ext>
            </a:extLst>
          </p:cNvPr>
          <p:cNvSpPr/>
          <p:nvPr/>
        </p:nvSpPr>
        <p:spPr>
          <a:xfrm>
            <a:off x="4355042" y="5209349"/>
            <a:ext cx="1573200" cy="455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stats</a:t>
            </a:r>
          </a:p>
          <a:p>
            <a:pPr algn="ctr"/>
            <a:r>
              <a:rPr kumimoji="1" lang="en-US" altLang="zh-CN" sz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kumimoji="1" lang="zh-CN" altLang="en-US" sz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图形 98">
            <a:extLst>
              <a:ext uri="{FF2B5EF4-FFF2-40B4-BE49-F238E27FC236}">
                <a16:creationId xmlns:a16="http://schemas.microsoft.com/office/drawing/2014/main" id="{F9DCEE4E-E48A-E143-91D6-EBA4C80BA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949" y="2462230"/>
            <a:ext cx="466597" cy="364144"/>
          </a:xfrm>
          <a:prstGeom prst="rect">
            <a:avLst/>
          </a:prstGeom>
        </p:spPr>
      </p:pic>
      <p:sp>
        <p:nvSpPr>
          <p:cNvPr id="100" name="矩形 99">
            <a:extLst>
              <a:ext uri="{FF2B5EF4-FFF2-40B4-BE49-F238E27FC236}">
                <a16:creationId xmlns:a16="http://schemas.microsoft.com/office/drawing/2014/main" id="{40FFFDF4-3B7F-C64E-B796-39458D020A04}"/>
              </a:ext>
            </a:extLst>
          </p:cNvPr>
          <p:cNvSpPr/>
          <p:nvPr/>
        </p:nvSpPr>
        <p:spPr>
          <a:xfrm>
            <a:off x="1394979" y="4849801"/>
            <a:ext cx="2067152" cy="966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Wasm</a:t>
            </a:r>
            <a:r>
              <a:rPr kumimoji="1"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kumimoji="1"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51DCDF8-5CDE-CF49-BAF0-3A4524C25EB1}"/>
              </a:ext>
            </a:extLst>
          </p:cNvPr>
          <p:cNvSpPr/>
          <p:nvPr/>
        </p:nvSpPr>
        <p:spPr>
          <a:xfrm>
            <a:off x="1640538" y="5209349"/>
            <a:ext cx="1664001" cy="4554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metadata_exchange</a:t>
            </a:r>
            <a:r>
              <a:rPr kumimoji="1" lang="zh-CN" altLang="en-US" sz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endParaRPr kumimoji="1" lang="zh-CN" altLang="en-US" sz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8DBF010D-0FE3-5B43-8C95-8A057F7C8433}"/>
              </a:ext>
            </a:extLst>
          </p:cNvPr>
          <p:cNvSpPr/>
          <p:nvPr/>
        </p:nvSpPr>
        <p:spPr>
          <a:xfrm>
            <a:off x="4025206" y="3135188"/>
            <a:ext cx="2182764" cy="653288"/>
          </a:xfrm>
          <a:prstGeom prst="roundRect">
            <a:avLst>
              <a:gd name="adj" fmla="val 12032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requests_total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</a:p>
          <a:p>
            <a:pPr algn="ctr"/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request_duration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C9B23EA-C18B-E042-9572-42779DC68A4A}"/>
              </a:ext>
            </a:extLst>
          </p:cNvPr>
          <p:cNvSpPr txBox="1"/>
          <p:nvPr/>
        </p:nvSpPr>
        <p:spPr>
          <a:xfrm>
            <a:off x="677640" y="5002896"/>
            <a:ext cx="7027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endParaRPr kumimoji="1" lang="zh-CN" altLang="en-US" sz="10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9B3A68D2-C5CD-B442-A7BA-50468F5A9D3F}"/>
              </a:ext>
            </a:extLst>
          </p:cNvPr>
          <p:cNvCxnSpPr>
            <a:cxnSpLocks/>
          </p:cNvCxnSpPr>
          <p:nvPr/>
        </p:nvCxnSpPr>
        <p:spPr>
          <a:xfrm>
            <a:off x="482600" y="5262703"/>
            <a:ext cx="9328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8DBC4888-F086-E346-8B9D-D0B2E85E3965}"/>
              </a:ext>
            </a:extLst>
          </p:cNvPr>
          <p:cNvCxnSpPr>
            <a:cxnSpLocks/>
          </p:cNvCxnSpPr>
          <p:nvPr/>
        </p:nvCxnSpPr>
        <p:spPr>
          <a:xfrm flipH="1">
            <a:off x="482600" y="5558382"/>
            <a:ext cx="89774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25F6E62D-0233-BF4D-9353-CAA8EAA2AC52}"/>
              </a:ext>
            </a:extLst>
          </p:cNvPr>
          <p:cNvCxnSpPr>
            <a:cxnSpLocks/>
          </p:cNvCxnSpPr>
          <p:nvPr/>
        </p:nvCxnSpPr>
        <p:spPr>
          <a:xfrm>
            <a:off x="3462131" y="5255325"/>
            <a:ext cx="647351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03BD8557-BDFB-0C46-BC6B-C06C9E6CD1CC}"/>
              </a:ext>
            </a:extLst>
          </p:cNvPr>
          <p:cNvCxnSpPr>
            <a:cxnSpLocks/>
          </p:cNvCxnSpPr>
          <p:nvPr/>
        </p:nvCxnSpPr>
        <p:spPr>
          <a:xfrm flipH="1">
            <a:off x="3462132" y="5564395"/>
            <a:ext cx="64735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3F3F0019-0B7E-514B-885D-3733C243017D}"/>
              </a:ext>
            </a:extLst>
          </p:cNvPr>
          <p:cNvCxnSpPr>
            <a:cxnSpLocks/>
          </p:cNvCxnSpPr>
          <p:nvPr/>
        </p:nvCxnSpPr>
        <p:spPr>
          <a:xfrm>
            <a:off x="6159212" y="5249117"/>
            <a:ext cx="99723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41768F11-1AF7-DD4D-9948-62B2A8187049}"/>
              </a:ext>
            </a:extLst>
          </p:cNvPr>
          <p:cNvCxnSpPr>
            <a:cxnSpLocks/>
          </p:cNvCxnSpPr>
          <p:nvPr/>
        </p:nvCxnSpPr>
        <p:spPr>
          <a:xfrm flipH="1">
            <a:off x="6176636" y="5558382"/>
            <a:ext cx="979814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0009E13-AE49-654E-9998-317B322EABD8}"/>
              </a:ext>
            </a:extLst>
          </p:cNvPr>
          <p:cNvSpPr txBox="1"/>
          <p:nvPr/>
        </p:nvSpPr>
        <p:spPr>
          <a:xfrm>
            <a:off x="6167604" y="5587066"/>
            <a:ext cx="8177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kumimoji="1" lang="zh-CN" altLang="en-US" sz="1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2C9761D-25F0-D242-B17B-E36B8847639E}"/>
              </a:ext>
            </a:extLst>
          </p:cNvPr>
          <p:cNvSpPr txBox="1"/>
          <p:nvPr/>
        </p:nvSpPr>
        <p:spPr>
          <a:xfrm>
            <a:off x="5064040" y="4211820"/>
            <a:ext cx="1095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endParaRPr kumimoji="1" lang="zh-CN" alt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手杖形箭头 112">
            <a:extLst>
              <a:ext uri="{FF2B5EF4-FFF2-40B4-BE49-F238E27FC236}">
                <a16:creationId xmlns:a16="http://schemas.microsoft.com/office/drawing/2014/main" id="{30B6757C-41C9-B14F-AC14-C1CC0268CE62}"/>
              </a:ext>
            </a:extLst>
          </p:cNvPr>
          <p:cNvSpPr/>
          <p:nvPr/>
        </p:nvSpPr>
        <p:spPr>
          <a:xfrm>
            <a:off x="2485367" y="4236903"/>
            <a:ext cx="1869671" cy="600086"/>
          </a:xfrm>
          <a:prstGeom prst="uturnArrow">
            <a:avLst>
              <a:gd name="adj1" fmla="val 2144"/>
              <a:gd name="adj2" fmla="val 11992"/>
              <a:gd name="adj3" fmla="val 21376"/>
              <a:gd name="adj4" fmla="val 10143"/>
              <a:gd name="adj5" fmla="val 95952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B390820-36D9-B246-8EBD-60166F18AAF2}"/>
              </a:ext>
            </a:extLst>
          </p:cNvPr>
          <p:cNvSpPr txBox="1"/>
          <p:nvPr/>
        </p:nvSpPr>
        <p:spPr>
          <a:xfrm>
            <a:off x="2894634" y="4221715"/>
            <a:ext cx="11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filterState</a:t>
            </a:r>
            <a:endParaRPr kumimoji="1"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2EE2364A-4AA5-ED49-9EFA-7D5BB16DE33D}"/>
              </a:ext>
            </a:extLst>
          </p:cNvPr>
          <p:cNvCxnSpPr>
            <a:cxnSpLocks/>
          </p:cNvCxnSpPr>
          <p:nvPr/>
        </p:nvCxnSpPr>
        <p:spPr>
          <a:xfrm flipV="1">
            <a:off x="5116588" y="3785611"/>
            <a:ext cx="0" cy="142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AFF75D85-1B27-6F46-8F11-63D935426A5E}"/>
              </a:ext>
            </a:extLst>
          </p:cNvPr>
          <p:cNvSpPr/>
          <p:nvPr/>
        </p:nvSpPr>
        <p:spPr>
          <a:xfrm>
            <a:off x="580346" y="1590726"/>
            <a:ext cx="5360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Additional overhead from multiple Wasm VMs</a:t>
            </a:r>
          </a:p>
        </p:txBody>
      </p:sp>
    </p:spTree>
    <p:extLst>
      <p:ext uri="{BB962C8B-B14F-4D97-AF65-F5344CB8AC3E}">
        <p14:creationId xmlns:p14="http://schemas.microsoft.com/office/powerpoint/2010/main" val="258902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D92431-F469-A347-B246-54575139CA85}"/>
              </a:ext>
            </a:extLst>
          </p:cNvPr>
          <p:cNvSpPr txBox="1"/>
          <p:nvPr/>
        </p:nvSpPr>
        <p:spPr>
          <a:xfrm>
            <a:off x="2914006" y="3272092"/>
            <a:ext cx="636802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sz="2800" b="1" dirty="0">
                <a:latin typeface="Arial"/>
                <a:ea typeface="等线"/>
                <a:cs typeface="Arial"/>
              </a:rPr>
              <a:t>How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can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we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improve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Telemetry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V2</a:t>
            </a:r>
            <a:r>
              <a:rPr kumimoji="1" lang="zh-CN" altLang="en-US" sz="2800" b="1" dirty="0">
                <a:latin typeface="Arial"/>
                <a:ea typeface="等线"/>
                <a:cs typeface="Arial"/>
              </a:rPr>
              <a:t> </a:t>
            </a:r>
            <a:r>
              <a:rPr kumimoji="1" lang="en-US" altLang="zh-CN" sz="2800" b="1" dirty="0">
                <a:latin typeface="Arial"/>
                <a:ea typeface="等线"/>
                <a:cs typeface="Arial"/>
              </a:rPr>
              <a:t>?</a:t>
            </a:r>
            <a:endParaRPr lang="zh-CN" altLang="en-US" sz="2800" b="1" dirty="0"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3298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1"/>
                </a:solidFill>
                <a:latin typeface="Arial"/>
                <a:cs typeface="Arial"/>
              </a:rPr>
              <a:t>tstats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T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elemetry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F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ilter</a:t>
            </a:r>
            <a:endParaRPr lang="en-US" b="1" err="1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908B50-BB1F-234C-9E2A-2227D163F995}"/>
              </a:ext>
            </a:extLst>
          </p:cNvPr>
          <p:cNvSpPr txBox="1"/>
          <p:nvPr/>
        </p:nvSpPr>
        <p:spPr>
          <a:xfrm>
            <a:off x="506880" y="5739063"/>
            <a:ext cx="11284613" cy="109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</a:t>
            </a:r>
            <a:r>
              <a:rPr kumimoji="1" lang="en-US" altLang="zh-CN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is a high-performance telemetry component implemented by Envoy native extensions.</a:t>
            </a:r>
          </a:p>
          <a:p>
            <a:pPr>
              <a:lnSpc>
                <a:spcPct val="13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</a:t>
            </a:r>
            <a:r>
              <a:rPr kumimoji="1" lang="en-US" altLang="zh-CN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contains both</a:t>
            </a:r>
            <a:r>
              <a:rPr kumimoji="1" lang="zh-CN" altLang="en-US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metadata_exchange and</a:t>
            </a:r>
            <a:r>
              <a:rPr kumimoji="1" lang="zh-CN" altLang="en-US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stats</a:t>
            </a:r>
            <a:r>
              <a:rPr kumimoji="1" lang="zh-CN" altLang="en-US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functionality, generating compatible telemetry metrics that can replace Wasm stats extensions and reduce Envoy's CPU resource consumption.</a:t>
            </a:r>
            <a:endParaRPr kumimoji="1" lang="zh-CN" altLang="en-US" sz="16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4B07A0-9E88-CC49-9F97-9C770AB19374}"/>
              </a:ext>
            </a:extLst>
          </p:cNvPr>
          <p:cNvSpPr/>
          <p:nvPr/>
        </p:nvSpPr>
        <p:spPr>
          <a:xfrm>
            <a:off x="721636" y="2450629"/>
            <a:ext cx="5288518" cy="3200651"/>
          </a:xfrm>
          <a:prstGeom prst="rect">
            <a:avLst/>
          </a:prstGeom>
          <a:solidFill>
            <a:schemeClr val="accent1">
              <a:lumMod val="75000"/>
              <a:alpha val="10000"/>
            </a:schemeClr>
          </a:solidFill>
          <a:ln w="25400">
            <a:solidFill>
              <a:srgbClr val="0697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360000" rIns="90000" rtlCol="0" anchor="t" anchorCtr="0"/>
          <a:lstStyle/>
          <a:p>
            <a:r>
              <a:rPr kumimoji="1" lang="en-US" altLang="zh-CN">
                <a:solidFill>
                  <a:srgbClr val="069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</a:t>
            </a:r>
            <a:endParaRPr kumimoji="1" lang="zh-CN" altLang="en-US">
              <a:solidFill>
                <a:srgbClr val="069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688196-5CCA-4543-ABB0-DF2735A2DD70}"/>
              </a:ext>
            </a:extLst>
          </p:cNvPr>
          <p:cNvSpPr/>
          <p:nvPr/>
        </p:nvSpPr>
        <p:spPr>
          <a:xfrm>
            <a:off x="1676458" y="4090071"/>
            <a:ext cx="3215511" cy="11646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4824B54F-1DB5-CF42-97BA-58543F049F84}"/>
              </a:ext>
            </a:extLst>
          </p:cNvPr>
          <p:cNvSpPr/>
          <p:nvPr/>
        </p:nvSpPr>
        <p:spPr>
          <a:xfrm>
            <a:off x="2899202" y="2907496"/>
            <a:ext cx="2052910" cy="588901"/>
          </a:xfrm>
          <a:prstGeom prst="roundRect">
            <a:avLst>
              <a:gd name="adj" fmla="val 9031"/>
            </a:avLst>
          </a:prstGeom>
          <a:solidFill>
            <a:schemeClr val="bg1">
              <a:lumMod val="8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requests_total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</a:t>
            </a:r>
          </a:p>
          <a:p>
            <a:pPr algn="ctr"/>
            <a:r>
              <a:rPr lang="en-US" altLang="zh-CN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request_duration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{...}:</a:t>
            </a:r>
            <a:r>
              <a:rPr lang="zh-CN" altLang="en-US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26D31A7F-0C49-0741-8FFF-B9515A9BD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124" y="2499387"/>
            <a:ext cx="482600" cy="36414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2BCFC09-D2A3-C246-975A-77CF53683B88}"/>
              </a:ext>
            </a:extLst>
          </p:cNvPr>
          <p:cNvSpPr txBox="1"/>
          <p:nvPr/>
        </p:nvSpPr>
        <p:spPr>
          <a:xfrm>
            <a:off x="850851" y="435214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endParaRPr kumimoji="1" lang="zh-CN" altLang="en-US"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EDC3FA6-9FDE-7C4E-BC3C-BBCEE9E92607}"/>
              </a:ext>
            </a:extLst>
          </p:cNvPr>
          <p:cNvCxnSpPr>
            <a:cxnSpLocks/>
          </p:cNvCxnSpPr>
          <p:nvPr/>
        </p:nvCxnSpPr>
        <p:spPr>
          <a:xfrm>
            <a:off x="450905" y="4663450"/>
            <a:ext cx="122555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A47F200-7AF1-CB44-8AB1-8BEE598DEB23}"/>
              </a:ext>
            </a:extLst>
          </p:cNvPr>
          <p:cNvCxnSpPr>
            <a:cxnSpLocks/>
          </p:cNvCxnSpPr>
          <p:nvPr/>
        </p:nvCxnSpPr>
        <p:spPr>
          <a:xfrm>
            <a:off x="4891969" y="4667429"/>
            <a:ext cx="1267582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F626EE3-2F9D-4244-9621-C43AA761D9ED}"/>
              </a:ext>
            </a:extLst>
          </p:cNvPr>
          <p:cNvCxnSpPr>
            <a:cxnSpLocks/>
          </p:cNvCxnSpPr>
          <p:nvPr/>
        </p:nvCxnSpPr>
        <p:spPr>
          <a:xfrm flipH="1">
            <a:off x="450906" y="4959129"/>
            <a:ext cx="119047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AEC0619-7861-E548-A161-DEA58D886D1F}"/>
              </a:ext>
            </a:extLst>
          </p:cNvPr>
          <p:cNvCxnSpPr>
            <a:cxnSpLocks/>
          </p:cNvCxnSpPr>
          <p:nvPr/>
        </p:nvCxnSpPr>
        <p:spPr>
          <a:xfrm flipH="1">
            <a:off x="4891970" y="4959129"/>
            <a:ext cx="1204030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4A8B58D-5901-A943-BC42-2E9C8FCC8F3C}"/>
              </a:ext>
            </a:extLst>
          </p:cNvPr>
          <p:cNvSpPr txBox="1"/>
          <p:nvPr/>
        </p:nvSpPr>
        <p:spPr>
          <a:xfrm>
            <a:off x="4961891" y="4948070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endParaRPr kumimoji="1" lang="zh-CN" altLang="en-US" sz="12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16FEA101-14E9-2E4B-9546-80673A676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6325" y="1375120"/>
            <a:ext cx="698664" cy="70165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8E5311C-B739-BA4E-A170-1774E73EF9ED}"/>
              </a:ext>
            </a:extLst>
          </p:cNvPr>
          <p:cNvSpPr txBox="1"/>
          <p:nvPr/>
        </p:nvSpPr>
        <p:spPr>
          <a:xfrm>
            <a:off x="4274989" y="160960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Prometheus</a:t>
            </a:r>
            <a:endParaRPr kumimoji="1" lang="zh-CN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5119EC9-462D-7047-AE26-39816719709F}"/>
              </a:ext>
            </a:extLst>
          </p:cNvPr>
          <p:cNvSpPr txBox="1"/>
          <p:nvPr/>
        </p:nvSpPr>
        <p:spPr>
          <a:xfrm>
            <a:off x="3888925" y="206015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pull</a:t>
            </a:r>
            <a:r>
              <a:rPr kumimoji="1" lang="zh-CN" altLang="en-US" sz="12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metrics</a:t>
            </a:r>
            <a:endParaRPr kumimoji="1" lang="zh-CN" altLang="en-US" sz="120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0500F45-8091-1A47-B3D6-D163A95CA757}"/>
              </a:ext>
            </a:extLst>
          </p:cNvPr>
          <p:cNvCxnSpPr>
            <a:cxnSpLocks/>
            <a:stCxn id="34" idx="2"/>
            <a:endCxn id="26" idx="0"/>
          </p:cNvCxnSpPr>
          <p:nvPr/>
        </p:nvCxnSpPr>
        <p:spPr>
          <a:xfrm>
            <a:off x="3925657" y="2076778"/>
            <a:ext cx="0" cy="830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51ED152-508C-F34B-A622-FA667E1DDDF6}"/>
              </a:ext>
            </a:extLst>
          </p:cNvPr>
          <p:cNvSpPr txBox="1"/>
          <p:nvPr/>
        </p:nvSpPr>
        <p:spPr>
          <a:xfrm>
            <a:off x="4028821" y="378229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endParaRPr kumimoji="1" lang="zh-CN" alt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03A9319-7A0A-4943-BA97-C78CF5AFF9BE}"/>
              </a:ext>
            </a:extLst>
          </p:cNvPr>
          <p:cNvSpPr/>
          <p:nvPr/>
        </p:nvSpPr>
        <p:spPr>
          <a:xfrm>
            <a:off x="1912106" y="4501147"/>
            <a:ext cx="1223678" cy="60417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algn="ctr"/>
            <a:r>
              <a:rPr kumimoji="1"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endParaRPr kumimoji="1" lang="zh-CN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C92492E-C44A-A745-AE05-654D4549031B}"/>
              </a:ext>
            </a:extLst>
          </p:cNvPr>
          <p:cNvSpPr/>
          <p:nvPr/>
        </p:nvSpPr>
        <p:spPr>
          <a:xfrm>
            <a:off x="3440195" y="4490641"/>
            <a:ext cx="1223678" cy="60417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kumimoji="1"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  <a:p>
            <a:pPr algn="ctr"/>
            <a:r>
              <a:rPr kumimoji="1" lang="en-US" altLang="zh-CN" sz="14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  <a:endParaRPr kumimoji="1" lang="zh-CN" altLang="en-US" sz="14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C543A59C-59DD-274D-BB5E-E19205D0BE07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4052034" y="3496399"/>
            <a:ext cx="0" cy="99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1286D9E-5AEE-E243-A2FB-F59B59F61A05}"/>
              </a:ext>
            </a:extLst>
          </p:cNvPr>
          <p:cNvSpPr txBox="1"/>
          <p:nvPr/>
        </p:nvSpPr>
        <p:spPr>
          <a:xfrm>
            <a:off x="6605875" y="2055069"/>
            <a:ext cx="2061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kumimoji="1"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1"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EnvoyFilter</a:t>
            </a:r>
            <a:r>
              <a:rPr kumimoji="1"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CRD:</a:t>
            </a:r>
            <a:endParaRPr kumimoji="1"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E8506C6-72F9-4E49-BCD4-CC0CCF935F12}"/>
              </a:ext>
            </a:extLst>
          </p:cNvPr>
          <p:cNvCxnSpPr>
            <a:cxnSpLocks/>
          </p:cNvCxnSpPr>
          <p:nvPr/>
        </p:nvCxnSpPr>
        <p:spPr>
          <a:xfrm>
            <a:off x="6350937" y="2076778"/>
            <a:ext cx="0" cy="3755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A109CB6-016A-054C-B1DC-3CBFE0E70F39}"/>
              </a:ext>
            </a:extLst>
          </p:cNvPr>
          <p:cNvSpPr/>
          <p:nvPr/>
        </p:nvSpPr>
        <p:spPr>
          <a:xfrm>
            <a:off x="1671523" y="408222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</a:t>
            </a:r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BB974ED-4202-CF4F-A0C8-E7218F50D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549" y="2450629"/>
            <a:ext cx="4711358" cy="32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92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49626" y="1"/>
            <a:ext cx="8706179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tstats</a:t>
            </a:r>
            <a:r>
              <a:rPr lang="zh-CN" altLang="en-US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O</a:t>
            </a:r>
            <a:r>
              <a:rPr lang="en-US" altLang="zh-CN" b="1" dirty="0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ptimize</a:t>
            </a:r>
            <a:r>
              <a:rPr lang="zh-CN" altLang="en-US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M</a:t>
            </a:r>
            <a:r>
              <a:rPr lang="en-US" altLang="zh-CN" b="1" dirty="0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etric</a:t>
            </a:r>
            <a:r>
              <a:rPr lang="zh-CN" altLang="en-US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Calculation</a:t>
            </a:r>
            <a:endParaRPr lang="en-US" b="1" dirty="0">
              <a:solidFill>
                <a:schemeClr val="bg1"/>
              </a:solidFill>
              <a:latin typeface="Arial"/>
              <a:ea typeface="等线 Light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D2E4B5-70A2-494F-9031-CACDCB994977}"/>
              </a:ext>
            </a:extLst>
          </p:cNvPr>
          <p:cNvSpPr txBox="1"/>
          <p:nvPr/>
        </p:nvSpPr>
        <p:spPr>
          <a:xfrm>
            <a:off x="597560" y="1596626"/>
            <a:ext cx="4580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Example of metric calculation:</a:t>
            </a:r>
            <a:endParaRPr kumimoji="1"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CB1E6F96-F1CB-F94F-8449-CFE1A82986C9}"/>
              </a:ext>
            </a:extLst>
          </p:cNvPr>
          <p:cNvSpPr/>
          <p:nvPr/>
        </p:nvSpPr>
        <p:spPr>
          <a:xfrm rot="16200000">
            <a:off x="1263767" y="2266814"/>
            <a:ext cx="295354" cy="1259753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05A689-C573-E54C-986E-6CE5BC852976}"/>
              </a:ext>
            </a:extLst>
          </p:cNvPr>
          <p:cNvSpPr/>
          <p:nvPr/>
        </p:nvSpPr>
        <p:spPr>
          <a:xfrm>
            <a:off x="665770" y="2371924"/>
            <a:ext cx="1159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requests_total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{destination_app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>
                <a:solidFill>
                  <a:srgbClr val="2C6F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source_ip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>
                <a:solidFill>
                  <a:srgbClr val="2C6F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10.0.0.5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response_code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>
                <a:solidFill>
                  <a:srgbClr val="2C6F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destination_version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>
                <a:solidFill>
                  <a:srgbClr val="2C6F0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v2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}: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E89BA2-A05B-6744-A959-35F51954CAEC}"/>
              </a:ext>
            </a:extLst>
          </p:cNvPr>
          <p:cNvSpPr/>
          <p:nvPr/>
        </p:nvSpPr>
        <p:spPr>
          <a:xfrm>
            <a:off x="692143" y="3004531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metric_name</a:t>
            </a:r>
            <a:endParaRPr lang="zh-CN" altLang="en-US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196EB38E-0669-DA4E-A041-9C0E9A452A18}"/>
              </a:ext>
            </a:extLst>
          </p:cNvPr>
          <p:cNvSpPr/>
          <p:nvPr/>
        </p:nvSpPr>
        <p:spPr>
          <a:xfrm rot="16200000">
            <a:off x="6364829" y="-1477373"/>
            <a:ext cx="295354" cy="8763525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7B5518-BD23-394D-B454-27799347A900}"/>
              </a:ext>
            </a:extLst>
          </p:cNvPr>
          <p:cNvSpPr/>
          <p:nvPr/>
        </p:nvSpPr>
        <p:spPr>
          <a:xfrm>
            <a:off x="5883967" y="3052067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dimensions</a:t>
            </a:r>
            <a:endParaRPr lang="zh-CN" altLang="en-US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FB2CC687-E20C-9843-A728-F0B86253DB77}"/>
              </a:ext>
            </a:extLst>
          </p:cNvPr>
          <p:cNvSpPr/>
          <p:nvPr/>
        </p:nvSpPr>
        <p:spPr>
          <a:xfrm rot="16200000">
            <a:off x="11050033" y="2715495"/>
            <a:ext cx="295355" cy="36239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3D3DC9-CF11-EE4A-ACEC-4D5A71F1CBB6}"/>
              </a:ext>
            </a:extLst>
          </p:cNvPr>
          <p:cNvSpPr/>
          <p:nvPr/>
        </p:nvSpPr>
        <p:spPr>
          <a:xfrm>
            <a:off x="10856836" y="3004531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EAA112-8607-684D-899D-5407E6935F86}"/>
              </a:ext>
            </a:extLst>
          </p:cNvPr>
          <p:cNvGrpSpPr/>
          <p:nvPr/>
        </p:nvGrpSpPr>
        <p:grpSpPr>
          <a:xfrm>
            <a:off x="665770" y="3801653"/>
            <a:ext cx="9676147" cy="2668502"/>
            <a:chOff x="665770" y="3801653"/>
            <a:chExt cx="9676147" cy="266850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A702199-4860-194D-95C5-5BC1EAA63F52}"/>
                </a:ext>
              </a:extLst>
            </p:cNvPr>
            <p:cNvGrpSpPr/>
            <p:nvPr/>
          </p:nvGrpSpPr>
          <p:grpSpPr>
            <a:xfrm>
              <a:off x="665770" y="3801653"/>
              <a:ext cx="7496968" cy="369332"/>
              <a:chOff x="964285" y="2302767"/>
              <a:chExt cx="7496968" cy="369332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D2DE62D-F487-224D-B327-D8AF77CE9A28}"/>
                  </a:ext>
                </a:extLst>
              </p:cNvPr>
              <p:cNvSpPr/>
              <p:nvPr/>
            </p:nvSpPr>
            <p:spPr>
              <a:xfrm>
                <a:off x="2556965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A56BB78-7A35-5F4A-AEB0-88C513C299F8}"/>
                  </a:ext>
                </a:extLst>
              </p:cNvPr>
              <p:cNvSpPr/>
              <p:nvPr/>
            </p:nvSpPr>
            <p:spPr>
              <a:xfrm>
                <a:off x="2928978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B4EC821-AAEB-2F47-BF43-A3585FD461F3}"/>
                  </a:ext>
                </a:extLst>
              </p:cNvPr>
              <p:cNvSpPr/>
              <p:nvPr/>
            </p:nvSpPr>
            <p:spPr>
              <a:xfrm>
                <a:off x="4045017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FE49577-6CBE-9D45-9BFA-4355D71E0837}"/>
                  </a:ext>
                </a:extLst>
              </p:cNvPr>
              <p:cNvSpPr/>
              <p:nvPr/>
            </p:nvSpPr>
            <p:spPr>
              <a:xfrm>
                <a:off x="3300991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9C767C-0D38-614E-9835-9DCD8B2A026B}"/>
                  </a:ext>
                </a:extLst>
              </p:cNvPr>
              <p:cNvSpPr/>
              <p:nvPr/>
            </p:nvSpPr>
            <p:spPr>
              <a:xfrm>
                <a:off x="3673004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C8CD1CD-A3E5-5247-8E72-48BA816AB05F}"/>
                  </a:ext>
                </a:extLst>
              </p:cNvPr>
              <p:cNvSpPr/>
              <p:nvPr/>
            </p:nvSpPr>
            <p:spPr>
              <a:xfrm>
                <a:off x="4417030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836099C-059A-7E43-95BB-9E93143B6A44}"/>
                  </a:ext>
                </a:extLst>
              </p:cNvPr>
              <p:cNvSpPr/>
              <p:nvPr/>
            </p:nvSpPr>
            <p:spPr>
              <a:xfrm>
                <a:off x="5161056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7E1BAEE-D7D7-DE4C-980F-65D23C200490}"/>
                  </a:ext>
                </a:extLst>
              </p:cNvPr>
              <p:cNvSpPr/>
              <p:nvPr/>
            </p:nvSpPr>
            <p:spPr>
              <a:xfrm>
                <a:off x="4789043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949B7A23-69A8-764A-9ACF-75550999F370}"/>
                  </a:ext>
                </a:extLst>
              </p:cNvPr>
              <p:cNvSpPr/>
              <p:nvPr/>
            </p:nvSpPr>
            <p:spPr>
              <a:xfrm>
                <a:off x="5533069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9D39CB3A-85AB-CF4A-9FF2-110E55D07423}"/>
                  </a:ext>
                </a:extLst>
              </p:cNvPr>
              <p:cNvSpPr/>
              <p:nvPr/>
            </p:nvSpPr>
            <p:spPr>
              <a:xfrm>
                <a:off x="5905082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29115183-97C7-3F4A-BD87-DA1F4992B1D3}"/>
                  </a:ext>
                </a:extLst>
              </p:cNvPr>
              <p:cNvSpPr/>
              <p:nvPr/>
            </p:nvSpPr>
            <p:spPr>
              <a:xfrm>
                <a:off x="7021121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CE35C797-56A5-2743-83CC-236596F033B8}"/>
                  </a:ext>
                </a:extLst>
              </p:cNvPr>
              <p:cNvSpPr/>
              <p:nvPr/>
            </p:nvSpPr>
            <p:spPr>
              <a:xfrm>
                <a:off x="6277095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4E9102F-A6F8-1448-9EF2-E8791D87ED52}"/>
                  </a:ext>
                </a:extLst>
              </p:cNvPr>
              <p:cNvSpPr/>
              <p:nvPr/>
            </p:nvSpPr>
            <p:spPr>
              <a:xfrm>
                <a:off x="6649108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2C5AA44-8483-4045-85C4-D1B5C6BF9C9B}"/>
                  </a:ext>
                </a:extLst>
              </p:cNvPr>
              <p:cNvSpPr/>
              <p:nvPr/>
            </p:nvSpPr>
            <p:spPr>
              <a:xfrm>
                <a:off x="7393134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494B815-D614-274A-8991-3A682E571863}"/>
                  </a:ext>
                </a:extLst>
              </p:cNvPr>
              <p:cNvSpPr/>
              <p:nvPr/>
            </p:nvSpPr>
            <p:spPr>
              <a:xfrm>
                <a:off x="8137162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9CC787A-4086-0248-886D-1E8C84A5C0A4}"/>
                  </a:ext>
                </a:extLst>
              </p:cNvPr>
              <p:cNvSpPr/>
              <p:nvPr/>
            </p:nvSpPr>
            <p:spPr>
              <a:xfrm>
                <a:off x="7765147" y="2325388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DF8B6D8-F93F-E143-8314-621A78024C5B}"/>
                  </a:ext>
                </a:extLst>
              </p:cNvPr>
              <p:cNvSpPr/>
              <p:nvPr/>
            </p:nvSpPr>
            <p:spPr>
              <a:xfrm>
                <a:off x="964285" y="2302767"/>
                <a:ext cx="163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requests_total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AFAF212-BAA6-E840-9F61-710588EDFB18}"/>
                </a:ext>
              </a:extLst>
            </p:cNvPr>
            <p:cNvGrpSpPr/>
            <p:nvPr/>
          </p:nvGrpSpPr>
          <p:grpSpPr>
            <a:xfrm>
              <a:off x="665770" y="3955453"/>
              <a:ext cx="9676147" cy="706650"/>
              <a:chOff x="964285" y="2456567"/>
              <a:chExt cx="9676147" cy="70665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05E53C2-FCC7-C845-A08A-031B3061FECA}"/>
                  </a:ext>
                </a:extLst>
              </p:cNvPr>
              <p:cNvSpPr/>
              <p:nvPr/>
            </p:nvSpPr>
            <p:spPr>
              <a:xfrm>
                <a:off x="2556965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3032BCA-F644-4A42-A909-70717E42ACD4}"/>
                  </a:ext>
                </a:extLst>
              </p:cNvPr>
              <p:cNvSpPr/>
              <p:nvPr/>
            </p:nvSpPr>
            <p:spPr>
              <a:xfrm>
                <a:off x="2928978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5368994-F9BA-EA4D-996F-F4797E716C7D}"/>
                  </a:ext>
                </a:extLst>
              </p:cNvPr>
              <p:cNvSpPr/>
              <p:nvPr/>
            </p:nvSpPr>
            <p:spPr>
              <a:xfrm>
                <a:off x="4045017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982BC19-F13D-1444-8355-1338447CCCF2}"/>
                  </a:ext>
                </a:extLst>
              </p:cNvPr>
              <p:cNvSpPr/>
              <p:nvPr/>
            </p:nvSpPr>
            <p:spPr>
              <a:xfrm>
                <a:off x="3300991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A1A46A4-EF32-FE40-A382-9256A57B388A}"/>
                  </a:ext>
                </a:extLst>
              </p:cNvPr>
              <p:cNvSpPr/>
              <p:nvPr/>
            </p:nvSpPr>
            <p:spPr>
              <a:xfrm>
                <a:off x="3673004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04E329A-3AAD-864E-B908-7808BDCC31C8}"/>
                  </a:ext>
                </a:extLst>
              </p:cNvPr>
              <p:cNvSpPr/>
              <p:nvPr/>
            </p:nvSpPr>
            <p:spPr>
              <a:xfrm>
                <a:off x="4417030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C34B0F7-3567-9B48-B034-F6B0EFAB3BEB}"/>
                  </a:ext>
                </a:extLst>
              </p:cNvPr>
              <p:cNvSpPr/>
              <p:nvPr/>
            </p:nvSpPr>
            <p:spPr>
              <a:xfrm>
                <a:off x="5161056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6F54A1E-282F-4E42-B6DB-F9D1407473D9}"/>
                  </a:ext>
                </a:extLst>
              </p:cNvPr>
              <p:cNvSpPr/>
              <p:nvPr/>
            </p:nvSpPr>
            <p:spPr>
              <a:xfrm>
                <a:off x="4789043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C9B4607-CAE6-0046-83D2-ED7D0245CCAA}"/>
                  </a:ext>
                </a:extLst>
              </p:cNvPr>
              <p:cNvSpPr/>
              <p:nvPr/>
            </p:nvSpPr>
            <p:spPr>
              <a:xfrm>
                <a:off x="5533069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DBB0E16-4DCC-B24A-BBC6-D15ED2367749}"/>
                  </a:ext>
                </a:extLst>
              </p:cNvPr>
              <p:cNvSpPr/>
              <p:nvPr/>
            </p:nvSpPr>
            <p:spPr>
              <a:xfrm>
                <a:off x="5905082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ABBE30B-AC73-AE4E-B523-1BCB8E33345C}"/>
                  </a:ext>
                </a:extLst>
              </p:cNvPr>
              <p:cNvSpPr/>
              <p:nvPr/>
            </p:nvSpPr>
            <p:spPr>
              <a:xfrm>
                <a:off x="7021121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5B4959A-EE67-5F4A-9D65-348777B0AD3B}"/>
                  </a:ext>
                </a:extLst>
              </p:cNvPr>
              <p:cNvSpPr/>
              <p:nvPr/>
            </p:nvSpPr>
            <p:spPr>
              <a:xfrm>
                <a:off x="6277095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377B362-B6A8-F440-9111-F266495815A3}"/>
                  </a:ext>
                </a:extLst>
              </p:cNvPr>
              <p:cNvSpPr/>
              <p:nvPr/>
            </p:nvSpPr>
            <p:spPr>
              <a:xfrm>
                <a:off x="6649108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09FBC93-2B36-7C49-B3C1-4E4ABAC0B027}"/>
                  </a:ext>
                </a:extLst>
              </p:cNvPr>
              <p:cNvSpPr/>
              <p:nvPr/>
            </p:nvSpPr>
            <p:spPr>
              <a:xfrm>
                <a:off x="7393134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F9B0264-F7E2-A444-B231-181D5394DBD8}"/>
                  </a:ext>
                </a:extLst>
              </p:cNvPr>
              <p:cNvSpPr/>
              <p:nvPr/>
            </p:nvSpPr>
            <p:spPr>
              <a:xfrm>
                <a:off x="8137162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3B5F51-9ACC-E240-9F4D-3CE436C7A234}"/>
                  </a:ext>
                </a:extLst>
              </p:cNvPr>
              <p:cNvSpPr/>
              <p:nvPr/>
            </p:nvSpPr>
            <p:spPr>
              <a:xfrm>
                <a:off x="7765147" y="2816506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4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B4562AB-CEF9-D545-B70F-C6CA1FB9B8D1}"/>
                  </a:ext>
                </a:extLst>
              </p:cNvPr>
              <p:cNvSpPr/>
              <p:nvPr/>
            </p:nvSpPr>
            <p:spPr>
              <a:xfrm>
                <a:off x="964285" y="2793885"/>
                <a:ext cx="1633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requests_total</a:t>
                </a:r>
                <a:endParaRPr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左弧形箭头 51">
                <a:extLst>
                  <a:ext uri="{FF2B5EF4-FFF2-40B4-BE49-F238E27FC236}">
                    <a16:creationId xmlns:a16="http://schemas.microsoft.com/office/drawing/2014/main" id="{A8A51CCB-EDBD-2541-B804-BAF0CFE0C657}"/>
                  </a:ext>
                </a:extLst>
              </p:cNvPr>
              <p:cNvSpPr/>
              <p:nvPr/>
            </p:nvSpPr>
            <p:spPr>
              <a:xfrm>
                <a:off x="8578783" y="2456567"/>
                <a:ext cx="324091" cy="567954"/>
              </a:xfrm>
              <a:prstGeom prst="curvedLeftArrow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042B28BB-D362-9144-A812-4FDE1311271A}"/>
                  </a:ext>
                </a:extLst>
              </p:cNvPr>
              <p:cNvSpPr txBox="1"/>
              <p:nvPr/>
            </p:nvSpPr>
            <p:spPr>
              <a:xfrm>
                <a:off x="8892838" y="2531416"/>
                <a:ext cx="1747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Fill dimension fields</a:t>
                </a:r>
                <a:endParaRPr kumimoji="1" lang="zh-CN" altLang="en-US" sz="14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962C4C80-6C4B-0F48-9D00-F610BD0C25B5}"/>
                </a:ext>
              </a:extLst>
            </p:cNvPr>
            <p:cNvGrpSpPr/>
            <p:nvPr/>
          </p:nvGrpSpPr>
          <p:grpSpPr>
            <a:xfrm>
              <a:off x="781567" y="4639483"/>
              <a:ext cx="7381171" cy="1179855"/>
              <a:chOff x="1080082" y="3140597"/>
              <a:chExt cx="7381171" cy="1179855"/>
            </a:xfrm>
          </p:grpSpPr>
          <p:sp>
            <p:nvSpPr>
              <p:cNvPr id="55" name="左大括号 54">
                <a:extLst>
                  <a:ext uri="{FF2B5EF4-FFF2-40B4-BE49-F238E27FC236}">
                    <a16:creationId xmlns:a16="http://schemas.microsoft.com/office/drawing/2014/main" id="{F933248E-742E-F541-B650-96B8D1AA39C9}"/>
                  </a:ext>
                </a:extLst>
              </p:cNvPr>
              <p:cNvSpPr/>
              <p:nvPr/>
            </p:nvSpPr>
            <p:spPr>
              <a:xfrm rot="16200000">
                <a:off x="4552315" y="-331636"/>
                <a:ext cx="436706" cy="7381171"/>
              </a:xfrm>
              <a:prstGeom prst="leftBrace">
                <a:avLst>
                  <a:gd name="adj1" fmla="val 8333"/>
                  <a:gd name="adj2" fmla="val 5230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A43CBCC-6E33-CB4D-98B9-B8BCF3DC964A}"/>
                  </a:ext>
                </a:extLst>
              </p:cNvPr>
              <p:cNvSpPr/>
              <p:nvPr/>
            </p:nvSpPr>
            <p:spPr>
              <a:xfrm>
                <a:off x="4269138" y="3951120"/>
                <a:ext cx="1236236" cy="36933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rgbClr val="0070C0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metric</a:t>
                </a:r>
                <a:r>
                  <a:rPr lang="zh-CN" altLang="en-US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key</a:t>
                </a:r>
                <a:endPara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91BDE89D-3D78-9840-9BFE-EFAE8E2D9489}"/>
                </a:ext>
              </a:extLst>
            </p:cNvPr>
            <p:cNvGrpSpPr/>
            <p:nvPr/>
          </p:nvGrpSpPr>
          <p:grpSpPr>
            <a:xfrm>
              <a:off x="2689221" y="5172673"/>
              <a:ext cx="4832779" cy="957060"/>
              <a:chOff x="2994883" y="3431725"/>
              <a:chExt cx="4832779" cy="957060"/>
            </a:xfrm>
          </p:grpSpPr>
          <p:sp>
            <p:nvSpPr>
              <p:cNvPr id="58" name="圆柱体 57">
                <a:extLst>
                  <a:ext uri="{FF2B5EF4-FFF2-40B4-BE49-F238E27FC236}">
                    <a16:creationId xmlns:a16="http://schemas.microsoft.com/office/drawing/2014/main" id="{FEFDACC8-AD4F-F64A-9C14-D6DE01A81C82}"/>
                  </a:ext>
                </a:extLst>
              </p:cNvPr>
              <p:cNvSpPr/>
              <p:nvPr/>
            </p:nvSpPr>
            <p:spPr>
              <a:xfrm>
                <a:off x="2994883" y="3431725"/>
                <a:ext cx="682989" cy="957060"/>
              </a:xfrm>
              <a:prstGeom prst="can">
                <a:avLst>
                  <a:gd name="adj" fmla="val 2848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1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hashmap</a:t>
                </a:r>
                <a:endPara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9" name="图形 58" descr="放大镜">
                <a:extLst>
                  <a:ext uri="{FF2B5EF4-FFF2-40B4-BE49-F238E27FC236}">
                    <a16:creationId xmlns:a16="http://schemas.microsoft.com/office/drawing/2014/main" id="{FB64226F-BE1A-CE4C-ABB2-7A378BDFE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3849517" y="3746147"/>
                <a:ext cx="295155" cy="295155"/>
              </a:xfrm>
              <a:prstGeom prst="rect">
                <a:avLst/>
              </a:prstGeom>
            </p:spPr>
          </p:pic>
          <p:sp>
            <p:nvSpPr>
              <p:cNvPr id="60" name="右箭头 59">
                <a:extLst>
                  <a:ext uri="{FF2B5EF4-FFF2-40B4-BE49-F238E27FC236}">
                    <a16:creationId xmlns:a16="http://schemas.microsoft.com/office/drawing/2014/main" id="{30337D8B-F50D-B846-A559-7690CA748211}"/>
                  </a:ext>
                </a:extLst>
              </p:cNvPr>
              <p:cNvSpPr/>
              <p:nvPr/>
            </p:nvSpPr>
            <p:spPr>
              <a:xfrm>
                <a:off x="5726984" y="3843570"/>
                <a:ext cx="578632" cy="1422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D11A7D55-393E-284F-826F-6AEA90CF2C5E}"/>
                  </a:ext>
                </a:extLst>
              </p:cNvPr>
              <p:cNvSpPr txBox="1"/>
              <p:nvPr/>
            </p:nvSpPr>
            <p:spPr>
              <a:xfrm>
                <a:off x="6439140" y="3766238"/>
                <a:ext cx="1388522" cy="307777"/>
              </a:xfrm>
              <a:prstGeom prst="rect">
                <a:avLst/>
              </a:prstGeom>
              <a:solidFill>
                <a:srgbClr val="5B9BD6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metric</a:t>
                </a:r>
                <a:r>
                  <a:rPr kumimoji="1" lang="zh-CN" altLang="en-US" sz="140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instance</a:t>
                </a:r>
                <a:endParaRPr kumimoji="1"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EF23A5B-FE42-A345-BAE4-29DF7EED6464}"/>
                </a:ext>
              </a:extLst>
            </p:cNvPr>
            <p:cNvGrpSpPr/>
            <p:nvPr/>
          </p:nvGrpSpPr>
          <p:grpSpPr>
            <a:xfrm>
              <a:off x="7784460" y="5511303"/>
              <a:ext cx="1816154" cy="307777"/>
              <a:chOff x="8038404" y="3775661"/>
              <a:chExt cx="1816154" cy="307777"/>
            </a:xfrm>
          </p:grpSpPr>
          <p:sp>
            <p:nvSpPr>
              <p:cNvPr id="63" name="右箭头 62">
                <a:extLst>
                  <a:ext uri="{FF2B5EF4-FFF2-40B4-BE49-F238E27FC236}">
                    <a16:creationId xmlns:a16="http://schemas.microsoft.com/office/drawing/2014/main" id="{4C08D8E9-D889-E14F-87EB-9FD0C9B9DCDD}"/>
                  </a:ext>
                </a:extLst>
              </p:cNvPr>
              <p:cNvSpPr/>
              <p:nvPr/>
            </p:nvSpPr>
            <p:spPr>
              <a:xfrm>
                <a:off x="8038404" y="3862359"/>
                <a:ext cx="578632" cy="1475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47D20D7C-F811-9242-8CF4-99039713B0B0}"/>
                  </a:ext>
                </a:extLst>
              </p:cNvPr>
              <p:cNvSpPr txBox="1"/>
              <p:nvPr/>
            </p:nvSpPr>
            <p:spPr>
              <a:xfrm>
                <a:off x="8671221" y="3775661"/>
                <a:ext cx="1183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increase(+1)</a:t>
                </a:r>
                <a:endParaRPr kumimoji="1" lang="zh-CN" altLang="en-US" sz="14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5" name="直线箭头连接符 64">
              <a:extLst>
                <a:ext uri="{FF2B5EF4-FFF2-40B4-BE49-F238E27FC236}">
                  <a16:creationId xmlns:a16="http://schemas.microsoft.com/office/drawing/2014/main" id="{6F601631-BA4E-2C43-96B5-192EA58AB409}"/>
                </a:ext>
              </a:extLst>
            </p:cNvPr>
            <p:cNvCxnSpPr>
              <a:cxnSpLocks/>
            </p:cNvCxnSpPr>
            <p:nvPr/>
          </p:nvCxnSpPr>
          <p:spPr>
            <a:xfrm>
              <a:off x="4638954" y="5146565"/>
              <a:ext cx="0" cy="293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DBDCECCF-F7AC-5E4A-9961-4921648EB8DA}"/>
                </a:ext>
              </a:extLst>
            </p:cNvPr>
            <p:cNvSpPr txBox="1"/>
            <p:nvPr/>
          </p:nvSpPr>
          <p:spPr>
            <a:xfrm>
              <a:off x="2331153" y="6193156"/>
              <a:ext cx="1482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metrics</a:t>
              </a:r>
              <a:r>
                <a:rPr kumimoji="1" lang="zh-CN" altLang="en-US" sz="1200"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200"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in</a:t>
              </a:r>
              <a:r>
                <a:rPr kumimoji="1" lang="zh-CN" altLang="en-US" sz="1200"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1200">
                  <a:latin typeface="Arial" panose="020B0604020202020204" pitchFamily="34" charset="0"/>
                  <a:ea typeface="Microsoft YaHei Light" panose="020B0503020204020204" pitchFamily="34" charset="-122"/>
                  <a:cs typeface="Arial" panose="020B0604020202020204" pitchFamily="34" charset="0"/>
                </a:rPr>
                <a:t>memory</a:t>
              </a:r>
              <a:endParaRPr kumimoji="1" lang="zh-CN" altLang="en-US" sz="12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1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3E2133-8E20-F94D-9543-BE49F3926FA2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What is Service Mesh?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841A10-9103-5544-A7EB-58E9DD393319}"/>
              </a:ext>
            </a:extLst>
          </p:cNvPr>
          <p:cNvSpPr txBox="1"/>
          <p:nvPr/>
        </p:nvSpPr>
        <p:spPr>
          <a:xfrm>
            <a:off x="371890" y="2150481"/>
            <a:ext cx="5201392" cy="2395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A </a:t>
            </a:r>
            <a:r>
              <a:rPr lang="en-US" altLang="zh-CN" b="1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network infrastructure layer </a:t>
            </a:r>
            <a:r>
              <a:rPr lang="en-US" altLang="zh-CN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for microservice communication</a:t>
            </a:r>
            <a:endParaRPr lang="en-US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Decouple operation from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Flexible, reliable</a:t>
            </a:r>
            <a:endParaRPr lang="en-US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ea typeface="等线"/>
                <a:cs typeface="Arial" panose="020B0604020202020204" pitchFamily="34" charset="0"/>
              </a:rPr>
              <a:t>Transparent</a:t>
            </a:r>
            <a:endParaRPr lang="en-US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993ED9D-F5AB-384E-9844-5BBDF1A5658A}"/>
              </a:ext>
            </a:extLst>
          </p:cNvPr>
          <p:cNvSpPr txBox="1"/>
          <p:nvPr/>
        </p:nvSpPr>
        <p:spPr>
          <a:xfrm>
            <a:off x="8831760" y="6642555"/>
            <a:ext cx="3449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https://www.redhat.com/en/topics/microservices/what-is-a-service-mesh</a:t>
            </a:r>
            <a:endParaRPr kumimoji="1" lang="zh-CN" altLang="en-US" sz="80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132C2-92C2-5543-8CBF-D514D5A38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82" y="2263068"/>
            <a:ext cx="6190712" cy="31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tstats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Optimize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M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etric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C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alculation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923D72-E42F-BE4D-BD9B-54AAEF896F52}"/>
              </a:ext>
            </a:extLst>
          </p:cNvPr>
          <p:cNvSpPr txBox="1"/>
          <p:nvPr/>
        </p:nvSpPr>
        <p:spPr>
          <a:xfrm>
            <a:off x="5587250" y="3918908"/>
            <a:ext cx="1295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chemeClr val="accent3">
                    <a:lumMod val="50000"/>
                  </a:schemeClr>
                </a:solidFill>
              </a:rPr>
              <a:t>peer</a:t>
            </a:r>
            <a:r>
              <a:rPr kumimoji="1" lang="zh-CN" altLang="en-US" sz="140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kumimoji="1" lang="en-US" altLang="zh-CN" sz="1400">
                <a:solidFill>
                  <a:schemeClr val="accent3">
                    <a:lumMod val="50000"/>
                  </a:schemeClr>
                </a:solidFill>
              </a:rPr>
              <a:t>node</a:t>
            </a:r>
            <a:r>
              <a:rPr kumimoji="1" lang="zh-CN" altLang="en-US" sz="140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kumimoji="1" lang="en-US" altLang="zh-CN" sz="1400">
                <a:solidFill>
                  <a:schemeClr val="accent3">
                    <a:lumMod val="50000"/>
                  </a:schemeClr>
                </a:solidFill>
              </a:rPr>
              <a:t>info</a:t>
            </a:r>
            <a:endParaRPr kumimoji="1" lang="zh-CN" altLang="en-US" sz="140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F61E80-4F6B-1444-8923-0A33D33BFC2F}"/>
              </a:ext>
            </a:extLst>
          </p:cNvPr>
          <p:cNvGrpSpPr/>
          <p:nvPr/>
        </p:nvGrpSpPr>
        <p:grpSpPr>
          <a:xfrm>
            <a:off x="1494139" y="3945715"/>
            <a:ext cx="7597265" cy="809385"/>
            <a:chOff x="835097" y="3098072"/>
            <a:chExt cx="7597265" cy="80938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CC43C34-FE72-3F4A-B48B-3C40E2A1E7F3}"/>
                </a:ext>
              </a:extLst>
            </p:cNvPr>
            <p:cNvSpPr txBox="1"/>
            <p:nvPr/>
          </p:nvSpPr>
          <p:spPr>
            <a:xfrm>
              <a:off x="2851048" y="3098072"/>
              <a:ext cx="1257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local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node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info</a:t>
              </a:r>
              <a:endParaRPr kumimoji="1" lang="zh-CN" altLang="en-US" sz="14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2937567-A075-AC4F-A714-0E2BE454801F}"/>
                </a:ext>
              </a:extLst>
            </p:cNvPr>
            <p:cNvSpPr/>
            <p:nvPr/>
          </p:nvSpPr>
          <p:spPr>
            <a:xfrm>
              <a:off x="2439445" y="3378205"/>
              <a:ext cx="1916771" cy="529252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21AB82C-C3ED-2F4D-B9B9-F21DBEC60575}"/>
                </a:ext>
              </a:extLst>
            </p:cNvPr>
            <p:cNvSpPr/>
            <p:nvPr/>
          </p:nvSpPr>
          <p:spPr>
            <a:xfrm>
              <a:off x="4364158" y="3378205"/>
              <a:ext cx="2235278" cy="52925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9C8CE67-4DFB-6F4A-8A94-4062F11BA640}"/>
                </a:ext>
              </a:extLst>
            </p:cNvPr>
            <p:cNvSpPr/>
            <p:nvPr/>
          </p:nvSpPr>
          <p:spPr>
            <a:xfrm>
              <a:off x="2528074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8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1AB3E98-5D0B-D94F-AACA-3170114C0D73}"/>
                </a:ext>
              </a:extLst>
            </p:cNvPr>
            <p:cNvSpPr/>
            <p:nvPr/>
          </p:nvSpPr>
          <p:spPr>
            <a:xfrm>
              <a:off x="2900087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8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A91930F-C0C2-4842-AEC6-F714BE536264}"/>
                </a:ext>
              </a:extLst>
            </p:cNvPr>
            <p:cNvSpPr/>
            <p:nvPr/>
          </p:nvSpPr>
          <p:spPr>
            <a:xfrm>
              <a:off x="4016126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8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1225CA-71B6-1C4F-B644-20AF2F4FBF32}"/>
                </a:ext>
              </a:extLst>
            </p:cNvPr>
            <p:cNvSpPr/>
            <p:nvPr/>
          </p:nvSpPr>
          <p:spPr>
            <a:xfrm>
              <a:off x="3272100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8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EE5B816-2CE3-554F-AE8E-DB20B6D3E7C6}"/>
                </a:ext>
              </a:extLst>
            </p:cNvPr>
            <p:cNvSpPr/>
            <p:nvPr/>
          </p:nvSpPr>
          <p:spPr>
            <a:xfrm>
              <a:off x="3644113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81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16AEC9C-C773-A34D-887F-1A92F8B9EA10}"/>
                </a:ext>
              </a:extLst>
            </p:cNvPr>
            <p:cNvSpPr/>
            <p:nvPr/>
          </p:nvSpPr>
          <p:spPr>
            <a:xfrm>
              <a:off x="4388139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C73327C-0087-214C-BC5E-298D2A343E1F}"/>
                </a:ext>
              </a:extLst>
            </p:cNvPr>
            <p:cNvSpPr/>
            <p:nvPr/>
          </p:nvSpPr>
          <p:spPr>
            <a:xfrm>
              <a:off x="5132165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536D226-04F5-DB4E-A147-0DAC717751E0}"/>
                </a:ext>
              </a:extLst>
            </p:cNvPr>
            <p:cNvSpPr/>
            <p:nvPr/>
          </p:nvSpPr>
          <p:spPr>
            <a:xfrm>
              <a:off x="4760152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B264237-6CFD-8E4A-86BE-A89589033D1D}"/>
                </a:ext>
              </a:extLst>
            </p:cNvPr>
            <p:cNvSpPr/>
            <p:nvPr/>
          </p:nvSpPr>
          <p:spPr>
            <a:xfrm>
              <a:off x="5504178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9BAED7-28F7-4B4C-97D1-3721745B6509}"/>
                </a:ext>
              </a:extLst>
            </p:cNvPr>
            <p:cNvSpPr/>
            <p:nvPr/>
          </p:nvSpPr>
          <p:spPr>
            <a:xfrm>
              <a:off x="5876191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18DC61A-22E4-F343-95ED-58410E6C078E}"/>
                </a:ext>
              </a:extLst>
            </p:cNvPr>
            <p:cNvSpPr/>
            <p:nvPr/>
          </p:nvSpPr>
          <p:spPr>
            <a:xfrm>
              <a:off x="6992230" y="3480786"/>
              <a:ext cx="324091" cy="324091"/>
            </a:xfrm>
            <a:prstGeom prst="rect">
              <a:avLst/>
            </a:prstGeom>
            <a:gradFill>
              <a:gsLst>
                <a:gs pos="0">
                  <a:schemeClr val="accent6">
                    <a:lumMod val="94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D24C31E-1C2D-AE49-94F8-585D51242B41}"/>
                </a:ext>
              </a:extLst>
            </p:cNvPr>
            <p:cNvSpPr/>
            <p:nvPr/>
          </p:nvSpPr>
          <p:spPr>
            <a:xfrm>
              <a:off x="6248204" y="3480786"/>
              <a:ext cx="324091" cy="32409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1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370F52-3A31-1E44-BF09-D891AA01310D}"/>
                </a:ext>
              </a:extLst>
            </p:cNvPr>
            <p:cNvSpPr/>
            <p:nvPr/>
          </p:nvSpPr>
          <p:spPr>
            <a:xfrm>
              <a:off x="6620217" y="3480786"/>
              <a:ext cx="324091" cy="324091"/>
            </a:xfrm>
            <a:prstGeom prst="rect">
              <a:avLst/>
            </a:prstGeom>
            <a:gradFill>
              <a:gsLst>
                <a:gs pos="0">
                  <a:schemeClr val="accent6">
                    <a:lumMod val="94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C4360C-F0C0-6F4D-8B60-BDC7BA35098F}"/>
                </a:ext>
              </a:extLst>
            </p:cNvPr>
            <p:cNvSpPr/>
            <p:nvPr/>
          </p:nvSpPr>
          <p:spPr>
            <a:xfrm>
              <a:off x="7364243" y="3480786"/>
              <a:ext cx="324091" cy="324091"/>
            </a:xfrm>
            <a:prstGeom prst="rect">
              <a:avLst/>
            </a:prstGeom>
            <a:gradFill>
              <a:gsLst>
                <a:gs pos="0">
                  <a:schemeClr val="accent6">
                    <a:lumMod val="94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51909F3-9185-AA45-B498-9465C9630B4B}"/>
                </a:ext>
              </a:extLst>
            </p:cNvPr>
            <p:cNvSpPr/>
            <p:nvPr/>
          </p:nvSpPr>
          <p:spPr>
            <a:xfrm>
              <a:off x="8108271" y="3480786"/>
              <a:ext cx="324091" cy="324091"/>
            </a:xfrm>
            <a:prstGeom prst="rect">
              <a:avLst/>
            </a:prstGeom>
            <a:gradFill>
              <a:gsLst>
                <a:gs pos="0">
                  <a:schemeClr val="accent6">
                    <a:lumMod val="94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82EDECB-AA33-004A-9C2B-F8F78F5ED478}"/>
                </a:ext>
              </a:extLst>
            </p:cNvPr>
            <p:cNvSpPr/>
            <p:nvPr/>
          </p:nvSpPr>
          <p:spPr>
            <a:xfrm>
              <a:off x="7736256" y="3480786"/>
              <a:ext cx="324091" cy="324091"/>
            </a:xfrm>
            <a:prstGeom prst="rect">
              <a:avLst/>
            </a:prstGeom>
            <a:gradFill>
              <a:gsLst>
                <a:gs pos="0">
                  <a:schemeClr val="accent6">
                    <a:lumMod val="94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5BA9824-6306-2F40-AB34-A59E126E930F}"/>
                </a:ext>
              </a:extLst>
            </p:cNvPr>
            <p:cNvSpPr/>
            <p:nvPr/>
          </p:nvSpPr>
          <p:spPr>
            <a:xfrm>
              <a:off x="835097" y="3458165"/>
              <a:ext cx="15926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rgbClr val="0070C0"/>
                  </a:solidFill>
                </a:rPr>
                <a:t>requests_total</a:t>
              </a:r>
              <a:endParaRPr lang="zh-CN" altLang="en-US"/>
            </a:p>
          </p:txBody>
        </p:sp>
      </p:grpSp>
      <p:sp>
        <p:nvSpPr>
          <p:cNvPr id="28" name="左弧形箭头 27">
            <a:extLst>
              <a:ext uri="{FF2B5EF4-FFF2-40B4-BE49-F238E27FC236}">
                <a16:creationId xmlns:a16="http://schemas.microsoft.com/office/drawing/2014/main" id="{2620FBEA-3EDF-8140-8FDC-7FCE2CD528DA}"/>
              </a:ext>
            </a:extLst>
          </p:cNvPr>
          <p:cNvSpPr/>
          <p:nvPr/>
        </p:nvSpPr>
        <p:spPr>
          <a:xfrm>
            <a:off x="9160409" y="3443360"/>
            <a:ext cx="384144" cy="1070710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D5C3B5-3AB2-464F-9B0E-9C4B8A7914FF}"/>
              </a:ext>
            </a:extLst>
          </p:cNvPr>
          <p:cNvSpPr txBox="1"/>
          <p:nvPr/>
        </p:nvSpPr>
        <p:spPr>
          <a:xfrm>
            <a:off x="574169" y="1713686"/>
            <a:ext cx="9902553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solidFill>
                  <a:srgbClr val="C0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Caching</a:t>
            </a:r>
            <a:r>
              <a:rPr kumimoji="1" lang="zh-CN" altLang="en-US">
                <a:solidFill>
                  <a:srgbClr val="C0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>
                <a:solidFill>
                  <a:srgbClr val="C0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node</a:t>
            </a:r>
            <a:r>
              <a:rPr kumimoji="1" lang="zh-CN" altLang="en-US">
                <a:solidFill>
                  <a:srgbClr val="C0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>
                <a:solidFill>
                  <a:srgbClr val="C0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dimensions to reduce the number of dimensions to be populated per request.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476B6FE-A501-EE4E-A3DF-494EAE6142AC}"/>
              </a:ext>
            </a:extLst>
          </p:cNvPr>
          <p:cNvGrpSpPr/>
          <p:nvPr/>
        </p:nvGrpSpPr>
        <p:grpSpPr>
          <a:xfrm>
            <a:off x="1493022" y="2784496"/>
            <a:ext cx="7597265" cy="900644"/>
            <a:chOff x="833980" y="1936853"/>
            <a:chExt cx="7597265" cy="90064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B721C6D-64BD-6A4B-9427-0C66C6820598}"/>
                </a:ext>
              </a:extLst>
            </p:cNvPr>
            <p:cNvGrpSpPr/>
            <p:nvPr/>
          </p:nvGrpSpPr>
          <p:grpSpPr>
            <a:xfrm>
              <a:off x="833980" y="2308245"/>
              <a:ext cx="7597265" cy="529252"/>
              <a:chOff x="964285" y="4852316"/>
              <a:chExt cx="7597265" cy="5292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C291091-C4B5-B944-9C52-0B765D73EC11}"/>
                  </a:ext>
                </a:extLst>
              </p:cNvPr>
              <p:cNvSpPr/>
              <p:nvPr/>
            </p:nvSpPr>
            <p:spPr>
              <a:xfrm>
                <a:off x="2568633" y="4852316"/>
                <a:ext cx="1916771" cy="52925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D2632FC-628C-ED4E-90F3-F8367BA98843}"/>
                  </a:ext>
                </a:extLst>
              </p:cNvPr>
              <p:cNvSpPr/>
              <p:nvPr/>
            </p:nvSpPr>
            <p:spPr>
              <a:xfrm>
                <a:off x="4493346" y="4852316"/>
                <a:ext cx="2235278" cy="52925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1062C58-BFE7-6F49-9855-73E1CAAD5CFE}"/>
                  </a:ext>
                </a:extLst>
              </p:cNvPr>
              <p:cNvSpPr/>
              <p:nvPr/>
            </p:nvSpPr>
            <p:spPr>
              <a:xfrm>
                <a:off x="2657262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81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0DDB946-592A-DD46-9DA3-2DD14DE78B70}"/>
                  </a:ext>
                </a:extLst>
              </p:cNvPr>
              <p:cNvSpPr/>
              <p:nvPr/>
            </p:nvSpPr>
            <p:spPr>
              <a:xfrm>
                <a:off x="3029275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81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8F707E8-E308-724F-AB1C-CD5510FBD629}"/>
                  </a:ext>
                </a:extLst>
              </p:cNvPr>
              <p:cNvSpPr/>
              <p:nvPr/>
            </p:nvSpPr>
            <p:spPr>
              <a:xfrm>
                <a:off x="4145314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81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1138C09-2FE7-E245-A253-393C0E22301E}"/>
                  </a:ext>
                </a:extLst>
              </p:cNvPr>
              <p:cNvSpPr/>
              <p:nvPr/>
            </p:nvSpPr>
            <p:spPr>
              <a:xfrm>
                <a:off x="3401288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81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EBEB40E-B042-0D4B-B571-4646FD225EC8}"/>
                  </a:ext>
                </a:extLst>
              </p:cNvPr>
              <p:cNvSpPr/>
              <p:nvPr/>
            </p:nvSpPr>
            <p:spPr>
              <a:xfrm>
                <a:off x="3773301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81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A5CBB11-2292-6C47-A40A-98A9FDAE02CA}"/>
                  </a:ext>
                </a:extLst>
              </p:cNvPr>
              <p:cNvSpPr/>
              <p:nvPr/>
            </p:nvSpPr>
            <p:spPr>
              <a:xfrm>
                <a:off x="4517327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4742ECDC-C638-FF41-8DEF-9B1825B3A015}"/>
                  </a:ext>
                </a:extLst>
              </p:cNvPr>
              <p:cNvSpPr/>
              <p:nvPr/>
            </p:nvSpPr>
            <p:spPr>
              <a:xfrm>
                <a:off x="5261353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9649F05-DB39-4646-B155-E8FA6585C98E}"/>
                  </a:ext>
                </a:extLst>
              </p:cNvPr>
              <p:cNvSpPr/>
              <p:nvPr/>
            </p:nvSpPr>
            <p:spPr>
              <a:xfrm>
                <a:off x="4889340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4F5CE04F-023F-5144-AF1D-2048438D750C}"/>
                  </a:ext>
                </a:extLst>
              </p:cNvPr>
              <p:cNvSpPr/>
              <p:nvPr/>
            </p:nvSpPr>
            <p:spPr>
              <a:xfrm>
                <a:off x="5633366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195B3E-074F-FE49-BCE7-8CDA6F3BFCC9}"/>
                  </a:ext>
                </a:extLst>
              </p:cNvPr>
              <p:cNvSpPr/>
              <p:nvPr/>
            </p:nvSpPr>
            <p:spPr>
              <a:xfrm>
                <a:off x="6005379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B4CBAFB3-3C49-8242-A19B-51805D29965A}"/>
                  </a:ext>
                </a:extLst>
              </p:cNvPr>
              <p:cNvSpPr/>
              <p:nvPr/>
            </p:nvSpPr>
            <p:spPr>
              <a:xfrm>
                <a:off x="7121418" y="4954897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649F6DC-7D42-8D41-904E-D286CB0D7970}"/>
                  </a:ext>
                </a:extLst>
              </p:cNvPr>
              <p:cNvSpPr/>
              <p:nvPr/>
            </p:nvSpPr>
            <p:spPr>
              <a:xfrm>
                <a:off x="6377392" y="4954897"/>
                <a:ext cx="324091" cy="32409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81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F4C59CA4-FBCD-8D44-A004-4F79AFD3A627}"/>
                  </a:ext>
                </a:extLst>
              </p:cNvPr>
              <p:cNvSpPr/>
              <p:nvPr/>
            </p:nvSpPr>
            <p:spPr>
              <a:xfrm>
                <a:off x="6749405" y="4954897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0C8FEF2-8E31-7942-BC34-FFDCE7C74772}"/>
                  </a:ext>
                </a:extLst>
              </p:cNvPr>
              <p:cNvSpPr/>
              <p:nvPr/>
            </p:nvSpPr>
            <p:spPr>
              <a:xfrm>
                <a:off x="7493431" y="4954897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470B17D-C544-8641-8C14-472E9B8706F8}"/>
                  </a:ext>
                </a:extLst>
              </p:cNvPr>
              <p:cNvSpPr/>
              <p:nvPr/>
            </p:nvSpPr>
            <p:spPr>
              <a:xfrm>
                <a:off x="8237459" y="4954897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33A9401D-C51E-A149-B1C0-C42AF7EFFC7F}"/>
                  </a:ext>
                </a:extLst>
              </p:cNvPr>
              <p:cNvSpPr/>
              <p:nvPr/>
            </p:nvSpPr>
            <p:spPr>
              <a:xfrm>
                <a:off x="7865444" y="4954897"/>
                <a:ext cx="324091" cy="324091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E652367-E6E6-B340-85F5-2FC40FD8D10F}"/>
                  </a:ext>
                </a:extLst>
              </p:cNvPr>
              <p:cNvSpPr/>
              <p:nvPr/>
            </p:nvSpPr>
            <p:spPr>
              <a:xfrm>
                <a:off x="964285" y="4932276"/>
                <a:ext cx="15926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>
                    <a:solidFill>
                      <a:srgbClr val="0070C0"/>
                    </a:solidFill>
                  </a:rPr>
                  <a:t>requests_total</a:t>
                </a:r>
                <a:endParaRPr lang="zh-CN" altLang="en-US"/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2B5D00C-4DEA-5D42-87F7-C0DC006A598F}"/>
                </a:ext>
              </a:extLst>
            </p:cNvPr>
            <p:cNvSpPr txBox="1"/>
            <p:nvPr/>
          </p:nvSpPr>
          <p:spPr>
            <a:xfrm>
              <a:off x="2851048" y="1939369"/>
              <a:ext cx="12572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local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node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info</a:t>
              </a:r>
              <a:endParaRPr kumimoji="1" lang="zh-CN" altLang="en-US" sz="14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BCDC6E4-FE79-A84F-9786-DBBD05E4676E}"/>
                </a:ext>
              </a:extLst>
            </p:cNvPr>
            <p:cNvSpPr txBox="1"/>
            <p:nvPr/>
          </p:nvSpPr>
          <p:spPr>
            <a:xfrm>
              <a:off x="4745467" y="1936853"/>
              <a:ext cx="12955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peer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node</a:t>
              </a:r>
              <a:r>
                <a:rPr kumimoji="1" lang="zh-CN" altLang="en-US" sz="140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kumimoji="1" lang="en-US" altLang="zh-CN" sz="1400">
                  <a:solidFill>
                    <a:schemeClr val="accent3">
                      <a:lumMod val="50000"/>
                    </a:schemeClr>
                  </a:solidFill>
                </a:rPr>
                <a:t>info</a:t>
              </a:r>
              <a:endParaRPr kumimoji="1" lang="zh-CN" altLang="en-US" sz="140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EBAAE450-1C0C-DC44-86AC-BD03734FDD2A}"/>
              </a:ext>
            </a:extLst>
          </p:cNvPr>
          <p:cNvSpPr txBox="1"/>
          <p:nvPr/>
        </p:nvSpPr>
        <p:spPr>
          <a:xfrm>
            <a:off x="3504978" y="5141919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0x61723588</a:t>
            </a:r>
            <a:endParaRPr kumimoji="1" lang="zh-CN" altLang="en-US" sz="14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BFB0030-5DC2-1F45-9E36-D25778F5B06A}"/>
              </a:ext>
            </a:extLst>
          </p:cNvPr>
          <p:cNvSpPr txBox="1"/>
          <p:nvPr/>
        </p:nvSpPr>
        <p:spPr>
          <a:xfrm>
            <a:off x="5807751" y="5658672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solidFill>
                  <a:schemeClr val="accent2">
                    <a:lumMod val="75000"/>
                  </a:schemeClr>
                </a:solidFill>
              </a:rPr>
              <a:t>0x8925d371</a:t>
            </a:r>
            <a:endParaRPr kumimoji="1" lang="zh-CN" alt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左大括号 55">
            <a:extLst>
              <a:ext uri="{FF2B5EF4-FFF2-40B4-BE49-F238E27FC236}">
                <a16:creationId xmlns:a16="http://schemas.microsoft.com/office/drawing/2014/main" id="{2A35A219-D637-014F-93F8-ACD6DA6E3F4A}"/>
              </a:ext>
            </a:extLst>
          </p:cNvPr>
          <p:cNvSpPr/>
          <p:nvPr/>
        </p:nvSpPr>
        <p:spPr>
          <a:xfrm rot="16200000">
            <a:off x="3895798" y="4049080"/>
            <a:ext cx="303915" cy="19007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左大括号 56">
            <a:extLst>
              <a:ext uri="{FF2B5EF4-FFF2-40B4-BE49-F238E27FC236}">
                <a16:creationId xmlns:a16="http://schemas.microsoft.com/office/drawing/2014/main" id="{B1905D16-0C06-DF44-A3F2-244F76C8AF50}"/>
              </a:ext>
            </a:extLst>
          </p:cNvPr>
          <p:cNvSpPr/>
          <p:nvPr/>
        </p:nvSpPr>
        <p:spPr>
          <a:xfrm rot="16200000">
            <a:off x="5014186" y="3407538"/>
            <a:ext cx="272009" cy="4160060"/>
          </a:xfrm>
          <a:prstGeom prst="leftBrace">
            <a:avLst>
              <a:gd name="adj1" fmla="val 8333"/>
              <a:gd name="adj2" fmla="val 786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左大括号 57">
            <a:extLst>
              <a:ext uri="{FF2B5EF4-FFF2-40B4-BE49-F238E27FC236}">
                <a16:creationId xmlns:a16="http://schemas.microsoft.com/office/drawing/2014/main" id="{89D9F174-C364-6D42-BD9E-4E7401AA99A5}"/>
              </a:ext>
            </a:extLst>
          </p:cNvPr>
          <p:cNvSpPr/>
          <p:nvPr/>
        </p:nvSpPr>
        <p:spPr>
          <a:xfrm rot="16200000">
            <a:off x="8035626" y="4651553"/>
            <a:ext cx="268399" cy="1678642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7113D93-9DDC-7542-90F3-A2190B43CD60}"/>
              </a:ext>
            </a:extLst>
          </p:cNvPr>
          <p:cNvSpPr txBox="1"/>
          <p:nvPr/>
        </p:nvSpPr>
        <p:spPr>
          <a:xfrm>
            <a:off x="7354237" y="5735616"/>
            <a:ext cx="194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Only a few fields need to be iterated to calculate the hash value.</a:t>
            </a:r>
            <a:endParaRPr kumimoji="1" lang="zh-CN" altLang="en-US" sz="120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A4D921B-004A-404D-9178-2B8243FCDD36}"/>
              </a:ext>
            </a:extLst>
          </p:cNvPr>
          <p:cNvSpPr txBox="1"/>
          <p:nvPr/>
        </p:nvSpPr>
        <p:spPr>
          <a:xfrm>
            <a:off x="5893511" y="5889504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solidFill>
                  <a:srgbClr val="00B050"/>
                </a:solidFill>
              </a:rPr>
              <a:t>(as</a:t>
            </a:r>
            <a:r>
              <a:rPr kumimoji="1" lang="zh-CN" altLang="en-US" sz="1600">
                <a:solidFill>
                  <a:srgbClr val="00B050"/>
                </a:solidFill>
              </a:rPr>
              <a:t> </a:t>
            </a:r>
            <a:r>
              <a:rPr kumimoji="1" lang="en-US" altLang="zh-CN" sz="1600">
                <a:solidFill>
                  <a:srgbClr val="00B050"/>
                </a:solidFill>
              </a:rPr>
              <a:t>seed)</a:t>
            </a:r>
            <a:endParaRPr kumimoji="1" lang="zh-CN" altLang="en-US" sz="1600">
              <a:solidFill>
                <a:srgbClr val="00B050"/>
              </a:solidFill>
            </a:endParaRPr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B2B7E87-D9A6-344B-9CB0-A9B79894B324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6882797" y="5966448"/>
            <a:ext cx="471440" cy="9233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D47B190-BE0D-5644-AE9B-7D1BC30368DB}"/>
              </a:ext>
            </a:extLst>
          </p:cNvPr>
          <p:cNvSpPr txBox="1"/>
          <p:nvPr/>
        </p:nvSpPr>
        <p:spPr>
          <a:xfrm>
            <a:off x="9613558" y="3763927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Fill dimension fields</a:t>
            </a:r>
            <a:endParaRPr kumimoji="1" lang="zh-CN" altLang="en-US" sz="140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15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tstats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O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ptimization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R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esults</a:t>
            </a:r>
          </a:p>
        </p:txBody>
      </p:sp>
      <p:pic>
        <p:nvPicPr>
          <p:cNvPr id="3" name="图片 2" descr="图片包含 文字, 橙子, 桌子, 空气&#10;&#10;描述已自动生成">
            <a:extLst>
              <a:ext uri="{FF2B5EF4-FFF2-40B4-BE49-F238E27FC236}">
                <a16:creationId xmlns:a16="http://schemas.microsoft.com/office/drawing/2014/main" id="{9E6CE8B7-0CC4-D341-8CFD-2C32D778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420627"/>
            <a:ext cx="5287335" cy="4229868"/>
          </a:xfrm>
          <a:prstGeom prst="rect">
            <a:avLst/>
          </a:prstGeom>
        </p:spPr>
      </p:pic>
      <p:pic>
        <p:nvPicPr>
          <p:cNvPr id="67" name="图片 66" descr="图片包含 文字, 地图, 游戏机&#10;&#10;描述已自动生成">
            <a:extLst>
              <a:ext uri="{FF2B5EF4-FFF2-40B4-BE49-F238E27FC236}">
                <a16:creationId xmlns:a16="http://schemas.microsoft.com/office/drawing/2014/main" id="{BE83FAEA-A728-9746-B8F3-443374086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36" y="1420627"/>
            <a:ext cx="5287335" cy="4229868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8B87FB94-4C46-FD4C-881C-185255896792}"/>
              </a:ext>
            </a:extLst>
          </p:cNvPr>
          <p:cNvSpPr/>
          <p:nvPr/>
        </p:nvSpPr>
        <p:spPr>
          <a:xfrm>
            <a:off x="1073235" y="5832932"/>
            <a:ext cx="4678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Envoy CPU usage is reduced by 15% to 20% with </a:t>
            </a:r>
            <a:r>
              <a:rPr kumimoji="1"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compared to Wasm-based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stats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extension.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ACD747C-9FF8-D149-8289-72698BF046FB}"/>
              </a:ext>
            </a:extLst>
          </p:cNvPr>
          <p:cNvSpPr/>
          <p:nvPr/>
        </p:nvSpPr>
        <p:spPr>
          <a:xfrm>
            <a:off x="6439788" y="5768812"/>
            <a:ext cx="5100084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With </a:t>
            </a:r>
            <a:r>
              <a:rPr kumimoji="1" lang="en-US" altLang="zh-CN" sz="1400">
                <a:solidFill>
                  <a:srgbClr val="FF0000"/>
                </a:solidFill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, the P99 latency is reduced by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20% to 40%.</a:t>
            </a:r>
          </a:p>
          <a:p>
            <a:pPr algn="ctr">
              <a:spcAft>
                <a:spcPts val="500"/>
              </a:spcAft>
            </a:pP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(echo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service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benchmark)</a:t>
            </a:r>
          </a:p>
        </p:txBody>
      </p:sp>
    </p:spTree>
    <p:extLst>
      <p:ext uri="{BB962C8B-B14F-4D97-AF65-F5344CB8AC3E}">
        <p14:creationId xmlns:p14="http://schemas.microsoft.com/office/powerpoint/2010/main" val="210041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tstats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O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ptimization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 R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esults</a:t>
            </a:r>
          </a:p>
        </p:txBody>
      </p:sp>
      <p:pic>
        <p:nvPicPr>
          <p:cNvPr id="3" name="图片 2" descr="图片包含 水, 户外, 船, 背景&#10;&#10;描述已自动生成">
            <a:extLst>
              <a:ext uri="{FF2B5EF4-FFF2-40B4-BE49-F238E27FC236}">
                <a16:creationId xmlns:a16="http://schemas.microsoft.com/office/drawing/2014/main" id="{20A6AF17-AD5B-714C-8D85-AAE52E3D9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4" y="1650895"/>
            <a:ext cx="5658796" cy="4001985"/>
          </a:xfrm>
          <a:prstGeom prst="rect">
            <a:avLst/>
          </a:prstGeom>
        </p:spPr>
      </p:pic>
      <p:pic>
        <p:nvPicPr>
          <p:cNvPr id="5" name="图片 4" descr="图片包含 户外, 水, 船, 背景&#10;&#10;描述已自动生成">
            <a:extLst>
              <a:ext uri="{FF2B5EF4-FFF2-40B4-BE49-F238E27FC236}">
                <a16:creationId xmlns:a16="http://schemas.microsoft.com/office/drawing/2014/main" id="{56FFF8F4-75B8-0D48-9AD2-7B6E8782D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70" y="1650895"/>
            <a:ext cx="5658797" cy="4001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A1F402-B0DF-7D4C-8C5C-F08BA631392B}"/>
              </a:ext>
            </a:extLst>
          </p:cNvPr>
          <p:cNvSpPr txBox="1"/>
          <p:nvPr/>
        </p:nvSpPr>
        <p:spPr>
          <a:xfrm>
            <a:off x="842060" y="5817391"/>
            <a:ext cx="4849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Wasm-based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stats</a:t>
            </a:r>
            <a:r>
              <a:rPr kumimoji="1" lang="zh-CN" altLang="en-US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extension uses significantly more CPU.</a:t>
            </a:r>
            <a:endParaRPr kumimoji="1" lang="zh-CN" altLang="en-US" sz="140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37D915-6F35-1045-8C4A-49DE350F5EDE}"/>
              </a:ext>
            </a:extLst>
          </p:cNvPr>
          <p:cNvSpPr txBox="1"/>
          <p:nvPr/>
        </p:nvSpPr>
        <p:spPr>
          <a:xfrm>
            <a:off x="7288946" y="5817391"/>
            <a:ext cx="3567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tstats telemetry uses significantly less CPU</a:t>
            </a:r>
            <a:endParaRPr kumimoji="1" lang="zh-CN" altLang="en-US" sz="140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199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DFBACF-2A98-7F44-8DEC-F18A5B859F5A}"/>
              </a:ext>
            </a:extLst>
          </p:cNvPr>
          <p:cNvSpPr txBox="1"/>
          <p:nvPr/>
        </p:nvSpPr>
        <p:spPr>
          <a:xfrm>
            <a:off x="1632245" y="2714405"/>
            <a:ext cx="6500167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XDP-based host network accelerating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Optimize resource usage by Tracing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Optimize Envoy built-in statistical metrics</a:t>
            </a:r>
            <a:br>
              <a:rPr kumimoji="1" lang="en-US" altLang="zh-CN" sz="2000" dirty="0"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</a:br>
            <a:endParaRPr kumimoji="1" lang="en-US" altLang="zh-CN" sz="2000" dirty="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77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7CB15FB-6256-E24A-ACD0-39A1E64ED1C8}"/>
              </a:ext>
            </a:extLst>
          </p:cNvPr>
          <p:cNvSpPr txBox="1">
            <a:spLocks/>
          </p:cNvSpPr>
          <p:nvPr/>
        </p:nvSpPr>
        <p:spPr>
          <a:xfrm>
            <a:off x="2239173" y="4958905"/>
            <a:ext cx="5434393" cy="990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4362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362C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09D42C-EE08-A742-8BF2-95D8FA04E361}"/>
              </a:ext>
            </a:extLst>
          </p:cNvPr>
          <p:cNvSpPr txBox="1">
            <a:spLocks/>
          </p:cNvSpPr>
          <p:nvPr/>
        </p:nvSpPr>
        <p:spPr>
          <a:xfrm>
            <a:off x="398616" y="2874095"/>
            <a:ext cx="7509707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Learn more about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TCM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Keep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updated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with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Tencent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Cloud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Native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Products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and Technical Deep Dives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CA90792B-323E-5847-8F1D-560254ABD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95" y="86173"/>
            <a:ext cx="5880100" cy="876300"/>
          </a:xfrm>
          <a:prstGeom prst="rect">
            <a:avLst/>
          </a:prstGeom>
        </p:spPr>
      </p:pic>
      <p:pic>
        <p:nvPicPr>
          <p:cNvPr id="11" name="Picture 10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A243B1C1-D0C9-0540-895D-555CDA51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66" y="1823976"/>
            <a:ext cx="4518434" cy="4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06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Istio</a:t>
            </a:r>
            <a:r>
              <a:rPr lang="zh-CN" altLang="en-US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/>
                <a:cs typeface="Arial"/>
              </a:rPr>
              <a:t>Mesh</a:t>
            </a:r>
            <a:endParaRPr lang="en-US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87680" y="1212620"/>
            <a:ext cx="10515600" cy="543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4154C98-B573-E243-BB00-8CECE78F36CC}"/>
                  </a:ext>
                </a:extLst>
              </p14:cNvPr>
              <p14:cNvContentPartPr/>
              <p14:nvPr/>
            </p14:nvContentPartPr>
            <p14:xfrm>
              <a:off x="6466590" y="3478106"/>
              <a:ext cx="3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4154C98-B573-E243-BB00-8CECE78F3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7590" y="34691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E82CE53-E8C7-6046-953E-5864C2C7D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50"/>
          <a:stretch/>
        </p:blipFill>
        <p:spPr>
          <a:xfrm>
            <a:off x="4321963" y="1859636"/>
            <a:ext cx="4980512" cy="349613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164111-7400-A343-ADC8-EC8DE98F1EC7}"/>
              </a:ext>
            </a:extLst>
          </p:cNvPr>
          <p:cNvSpPr txBox="1"/>
          <p:nvPr/>
        </p:nvSpPr>
        <p:spPr>
          <a:xfrm>
            <a:off x="9347896" y="1982761"/>
            <a:ext cx="3209876" cy="419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Service Discovery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kumimoji="1" lang="zh-CN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balancer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HTTP/gRPC proxy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Traffic split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Ingress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Rate Limit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Route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Metrics, Tracing, Logs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906554C-D1D8-954F-ACCE-046708FBCCCF}"/>
              </a:ext>
            </a:extLst>
          </p:cNvPr>
          <p:cNvSpPr txBox="1"/>
          <p:nvPr/>
        </p:nvSpPr>
        <p:spPr>
          <a:xfrm>
            <a:off x="0" y="6642556"/>
            <a:ext cx="2351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https://istio.io/latest/docs/concepts/what-is-istio/</a:t>
            </a:r>
            <a:endParaRPr kumimoji="1" lang="zh-CN" altLang="en-US" sz="80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8DC33-3481-2E41-B693-D0548EBF7F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922"/>
          <a:stretch/>
        </p:blipFill>
        <p:spPr>
          <a:xfrm>
            <a:off x="298399" y="1859635"/>
            <a:ext cx="4096987" cy="3496137"/>
          </a:xfrm>
          <a:prstGeom prst="rect">
            <a:avLst/>
          </a:prstGeom>
        </p:spPr>
      </p:pic>
      <p:sp>
        <p:nvSpPr>
          <p:cNvPr id="14" name="矩形 7">
            <a:extLst>
              <a:ext uri="{FF2B5EF4-FFF2-40B4-BE49-F238E27FC236}">
                <a16:creationId xmlns:a16="http://schemas.microsoft.com/office/drawing/2014/main" id="{C89D667D-4586-E144-B981-A855DB0E2A52}"/>
              </a:ext>
            </a:extLst>
          </p:cNvPr>
          <p:cNvSpPr/>
          <p:nvPr/>
        </p:nvSpPr>
        <p:spPr>
          <a:xfrm>
            <a:off x="1235034" y="5699279"/>
            <a:ext cx="1851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before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Istio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4A68804E-C9DD-294F-A145-715FDC464ED1}"/>
              </a:ext>
            </a:extLst>
          </p:cNvPr>
          <p:cNvSpPr/>
          <p:nvPr/>
        </p:nvSpPr>
        <p:spPr>
          <a:xfrm>
            <a:off x="6095999" y="5698254"/>
            <a:ext cx="2228603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starting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with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Istio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Microsoft YaHei"/>
                <a:cs typeface="Arial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317950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Latency</a:t>
            </a:r>
            <a:r>
              <a:rPr lang="zh-CN" altLang="en-US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concerns in </a:t>
            </a:r>
            <a:r>
              <a:rPr lang="en-US" altLang="zh-CN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Istio</a:t>
            </a:r>
            <a:r>
              <a:rPr lang="en-US" altLang="zh-CN" b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 1.3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752CEF-5AEA-4D4C-96EF-4A4F0A61202E}"/>
              </a:ext>
            </a:extLst>
          </p:cNvPr>
          <p:cNvSpPr txBox="1"/>
          <p:nvPr/>
        </p:nvSpPr>
        <p:spPr>
          <a:xfrm>
            <a:off x="8298197" y="1763607"/>
            <a:ext cx="3182195" cy="3801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Environment:</a:t>
            </a: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 cores CPU with 70% CPU usage</a:t>
            </a:r>
            <a:endParaRPr kumimoji="1" lang="en-US" sz="16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en-US" sz="16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HTTP/1.1 keep-alive connections with </a:t>
            </a: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8000 QPS </a:t>
            </a:r>
            <a:endParaRPr lang="en-US" altLang="zh-CN" sz="160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Disabled TLS, Mixer</a:t>
            </a:r>
            <a:r>
              <a:rPr kumimoji="1" lang="zh-CN" altLang="en-US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 </a:t>
            </a: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Policy</a:t>
            </a:r>
            <a:endParaRPr lang="en-US" altLang="zh-CN" sz="1600">
              <a:latin typeface="Arial" panose="020B0604020202020204" pitchFamily="34" charset="0"/>
              <a:ea typeface="Microsoft YaHei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Enabled Telemetry </a:t>
            </a:r>
            <a:endParaRPr lang="en-US" altLang="zh-CN" sz="160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>
                <a:latin typeface="Arial" panose="020B0604020202020204" pitchFamily="34" charset="0"/>
                <a:ea typeface="Microsoft YaHei Light"/>
                <a:cs typeface="Arial" panose="020B0604020202020204" pitchFamily="34" charset="0"/>
              </a:rPr>
              <a:t>Enabled Tracing (1%)</a:t>
            </a:r>
            <a:endParaRPr lang="en-US" altLang="zh-CN" sz="1600">
              <a:latin typeface="Arial" panose="020B0604020202020204" pitchFamily="34" charset="0"/>
              <a:ea typeface="Microsoft YaHei Light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altLang="zh-CN" sz="1600"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F7A5034-D443-8A40-BFE8-70FD7E7DB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056438"/>
              </p:ext>
            </p:extLst>
          </p:nvPr>
        </p:nvGraphicFramePr>
        <p:xfrm>
          <a:off x="711608" y="1763607"/>
          <a:ext cx="7000280" cy="4019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789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7FBD39-0DC3-3642-96FE-BFE2E139A351}"/>
              </a:ext>
            </a:extLst>
          </p:cNvPr>
          <p:cNvSpPr/>
          <p:nvPr/>
        </p:nvSpPr>
        <p:spPr>
          <a:xfrm>
            <a:off x="820913" y="5700477"/>
            <a:ext cx="566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Istio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adds about 2.8ms to 8ms to the P90 latency.</a:t>
            </a:r>
          </a:p>
          <a:p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A41F3A-52C5-4647-869C-DCFFCD6571D2}"/>
              </a:ext>
            </a:extLst>
          </p:cNvPr>
          <p:cNvSpPr/>
          <p:nvPr/>
        </p:nvSpPr>
        <p:spPr>
          <a:xfrm>
            <a:off x="6795604" y="5731620"/>
            <a:ext cx="4908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With 1000 QPS, Envoy uses about 0.5 to 0.6 vCPU.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6CC5648-E0DD-7843-A0CE-D52292268C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245"/>
              </p:ext>
            </p:extLst>
          </p:nvPr>
        </p:nvGraphicFramePr>
        <p:xfrm>
          <a:off x="6157988" y="1956186"/>
          <a:ext cx="5831002" cy="3576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D0739D6F-1E99-0746-87F3-CFE162AD0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392908"/>
              </p:ext>
            </p:extLst>
          </p:nvPr>
        </p:nvGraphicFramePr>
        <p:xfrm>
          <a:off x="326986" y="2000648"/>
          <a:ext cx="5831002" cy="353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7085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D4A91DA6-C68C-5C4B-AC3D-294798F60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89" y="1108711"/>
            <a:ext cx="10309519" cy="57482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Hotspot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5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D4A91DA6-C68C-5C4B-AC3D-294798F60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689" y="1108711"/>
            <a:ext cx="10309519" cy="57482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  <a:r>
              <a:rPr lang="zh-CN" alt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Hotspot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B4BE7-EA6A-8840-B7DE-4DC9E4D0294F}"/>
              </a:ext>
            </a:extLst>
          </p:cNvPr>
          <p:cNvSpPr txBox="1">
            <a:spLocks/>
          </p:cNvSpPr>
          <p:nvPr/>
        </p:nvSpPr>
        <p:spPr>
          <a:xfrm>
            <a:off x="391195" y="1192176"/>
            <a:ext cx="10515600" cy="7250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02F4C8-2AFB-C74B-8892-DC9D82C7F1F0}"/>
              </a:ext>
            </a:extLst>
          </p:cNvPr>
          <p:cNvSpPr/>
          <p:nvPr/>
        </p:nvSpPr>
        <p:spPr>
          <a:xfrm>
            <a:off x="1592528" y="3799989"/>
            <a:ext cx="2579318" cy="219967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F5D3BC-7914-2B41-866F-205B39050C2B}"/>
              </a:ext>
            </a:extLst>
          </p:cNvPr>
          <p:cNvSpPr/>
          <p:nvPr/>
        </p:nvSpPr>
        <p:spPr>
          <a:xfrm>
            <a:off x="7759900" y="3801157"/>
            <a:ext cx="2579318" cy="219967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91654D-5CF6-174E-B3DB-94F1A17A8C14}"/>
              </a:ext>
            </a:extLst>
          </p:cNvPr>
          <p:cNvSpPr/>
          <p:nvPr/>
        </p:nvSpPr>
        <p:spPr>
          <a:xfrm>
            <a:off x="3055442" y="1739687"/>
            <a:ext cx="2279687" cy="90733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01D0AF2-3B54-EF40-9C1B-F08CD267C389}"/>
              </a:ext>
            </a:extLst>
          </p:cNvPr>
          <p:cNvSpPr/>
          <p:nvPr/>
        </p:nvSpPr>
        <p:spPr>
          <a:xfrm>
            <a:off x="6633504" y="1739687"/>
            <a:ext cx="2279687" cy="907338"/>
          </a:xfrm>
          <a:prstGeom prst="rect">
            <a:avLst/>
          </a:prstGeom>
          <a:solidFill>
            <a:srgbClr val="C0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424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81E098-56C8-424E-95BD-4FA3B39A0CB6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Is It All about the Kernel?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B7CB1D-BAD0-1F46-9139-15D29A19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510" y="1899958"/>
            <a:ext cx="3287810" cy="1581765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CB336A-3C45-A443-B31C-05187B84A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184" y="4308860"/>
            <a:ext cx="1841199" cy="6087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34DA20-2E67-0D42-9BA0-A9EC5478082C}"/>
              </a:ext>
            </a:extLst>
          </p:cNvPr>
          <p:cNvSpPr txBox="1"/>
          <p:nvPr/>
        </p:nvSpPr>
        <p:spPr>
          <a:xfrm>
            <a:off x="5860352" y="2460792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Istio community</a:t>
            </a:r>
            <a:endParaRPr kumimoji="1"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6E09B8-20BB-AD4C-AAAF-D2C9E0546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982" y="3854671"/>
            <a:ext cx="3558863" cy="21240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A4C731-9270-0C40-8901-67D43935A2A9}"/>
              </a:ext>
            </a:extLst>
          </p:cNvPr>
          <p:cNvSpPr txBox="1"/>
          <p:nvPr/>
        </p:nvSpPr>
        <p:spPr>
          <a:xfrm>
            <a:off x="7930170" y="6028518"/>
            <a:ext cx="46392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preliminary test results on local deployment </a:t>
            </a:r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59A0B0-AD76-C24B-A023-37EFC8A9FD2C}"/>
              </a:ext>
            </a:extLst>
          </p:cNvPr>
          <p:cNvSpPr txBox="1"/>
          <p:nvPr/>
        </p:nvSpPr>
        <p:spPr>
          <a:xfrm>
            <a:off x="397565" y="15306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B4FCD6-608A-5648-BAE5-CD2056AC8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680"/>
          <a:stretch/>
        </p:blipFill>
        <p:spPr>
          <a:xfrm>
            <a:off x="194325" y="1842530"/>
            <a:ext cx="4686300" cy="40598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6868E8-8D53-A440-A3DC-302B23E2D74D}"/>
              </a:ext>
            </a:extLst>
          </p:cNvPr>
          <p:cNvSpPr/>
          <p:nvPr/>
        </p:nvSpPr>
        <p:spPr>
          <a:xfrm>
            <a:off x="487680" y="2999950"/>
            <a:ext cx="2884912" cy="2533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905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1653</Words>
  <Application>Microsoft Macintosh PowerPoint</Application>
  <PresentationFormat>宽屏</PresentationFormat>
  <Paragraphs>354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Microsoft YaHei</vt:lpstr>
      <vt:lpstr>Microsoft YaHei Light</vt:lpstr>
      <vt:lpstr>TencentSans W3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彭 磊</cp:lastModifiedBy>
  <cp:revision>37</cp:revision>
  <dcterms:created xsi:type="dcterms:W3CDTF">2019-07-29T21:37:05Z</dcterms:created>
  <dcterms:modified xsi:type="dcterms:W3CDTF">2020-08-19T04:57:15Z</dcterms:modified>
</cp:coreProperties>
</file>